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Lst>
  <p:sldSz cy="5143500" cx="9144000"/>
  <p:notesSz cx="6858000" cy="9144000"/>
  <p:embeddedFontLst>
    <p:embeddedFont>
      <p:font typeface="Raleway"/>
      <p:regular r:id="rId31"/>
      <p:bold r:id="rId32"/>
      <p:italic r:id="rId33"/>
      <p:boldItalic r:id="rId34"/>
    </p:embeddedFont>
    <p:embeddedFont>
      <p:font typeface="Lato"/>
      <p:regular r:id="rId35"/>
      <p:bold r:id="rId36"/>
      <p:italic r:id="rId37"/>
      <p:boldItalic r:id="rId38"/>
    </p:embeddedFont>
    <p:embeddedFont>
      <p:font typeface="Lora"/>
      <p:regular r:id="rId39"/>
      <p:bold r:id="rId40"/>
      <p:italic r:id="rId41"/>
      <p:boldItalic r:id="rId42"/>
    </p:embeddedFont>
    <p:embeddedFont>
      <p:font typeface="Helvetica Neue"/>
      <p:regular r:id="rId43"/>
      <p:bold r:id="rId44"/>
      <p:italic r:id="rId45"/>
      <p:boldItalic r:id="rId4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font" Target="fonts/Lora-bold.fntdata"/><Relationship Id="rId20" Type="http://schemas.openxmlformats.org/officeDocument/2006/relationships/slide" Target="slides/slide16.xml"/><Relationship Id="rId42" Type="http://schemas.openxmlformats.org/officeDocument/2006/relationships/font" Target="fonts/Lora-boldItalic.fntdata"/><Relationship Id="rId41" Type="http://schemas.openxmlformats.org/officeDocument/2006/relationships/font" Target="fonts/Lora-italic.fntdata"/><Relationship Id="rId22" Type="http://schemas.openxmlformats.org/officeDocument/2006/relationships/slide" Target="slides/slide18.xml"/><Relationship Id="rId44" Type="http://schemas.openxmlformats.org/officeDocument/2006/relationships/font" Target="fonts/HelveticaNeue-bold.fntdata"/><Relationship Id="rId21" Type="http://schemas.openxmlformats.org/officeDocument/2006/relationships/slide" Target="slides/slide17.xml"/><Relationship Id="rId43" Type="http://schemas.openxmlformats.org/officeDocument/2006/relationships/font" Target="fonts/HelveticaNeue-regular.fntdata"/><Relationship Id="rId24" Type="http://schemas.openxmlformats.org/officeDocument/2006/relationships/slide" Target="slides/slide20.xml"/><Relationship Id="rId46" Type="http://schemas.openxmlformats.org/officeDocument/2006/relationships/font" Target="fonts/HelveticaNeue-boldItalic.fntdata"/><Relationship Id="rId23" Type="http://schemas.openxmlformats.org/officeDocument/2006/relationships/slide" Target="slides/slide19.xml"/><Relationship Id="rId45" Type="http://schemas.openxmlformats.org/officeDocument/2006/relationships/font" Target="fonts/HelveticaNeue-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Raleway-regular.fntdata"/><Relationship Id="rId30" Type="http://schemas.openxmlformats.org/officeDocument/2006/relationships/slide" Target="slides/slide26.xml"/><Relationship Id="rId11" Type="http://schemas.openxmlformats.org/officeDocument/2006/relationships/slide" Target="slides/slide7.xml"/><Relationship Id="rId33" Type="http://schemas.openxmlformats.org/officeDocument/2006/relationships/font" Target="fonts/Raleway-italic.fntdata"/><Relationship Id="rId10" Type="http://schemas.openxmlformats.org/officeDocument/2006/relationships/slide" Target="slides/slide6.xml"/><Relationship Id="rId32" Type="http://schemas.openxmlformats.org/officeDocument/2006/relationships/font" Target="fonts/Raleway-bold.fntdata"/><Relationship Id="rId13" Type="http://schemas.openxmlformats.org/officeDocument/2006/relationships/slide" Target="slides/slide9.xml"/><Relationship Id="rId35" Type="http://schemas.openxmlformats.org/officeDocument/2006/relationships/font" Target="fonts/Lato-regular.fntdata"/><Relationship Id="rId12" Type="http://schemas.openxmlformats.org/officeDocument/2006/relationships/slide" Target="slides/slide8.xml"/><Relationship Id="rId34" Type="http://schemas.openxmlformats.org/officeDocument/2006/relationships/font" Target="fonts/Raleway-boldItalic.fntdata"/><Relationship Id="rId15" Type="http://schemas.openxmlformats.org/officeDocument/2006/relationships/slide" Target="slides/slide11.xml"/><Relationship Id="rId37" Type="http://schemas.openxmlformats.org/officeDocument/2006/relationships/font" Target="fonts/Lato-italic.fntdata"/><Relationship Id="rId14" Type="http://schemas.openxmlformats.org/officeDocument/2006/relationships/slide" Target="slides/slide10.xml"/><Relationship Id="rId36" Type="http://schemas.openxmlformats.org/officeDocument/2006/relationships/font" Target="fonts/Lato-bold.fntdata"/><Relationship Id="rId17" Type="http://schemas.openxmlformats.org/officeDocument/2006/relationships/slide" Target="slides/slide13.xml"/><Relationship Id="rId39" Type="http://schemas.openxmlformats.org/officeDocument/2006/relationships/font" Target="fonts/Lora-regular.fntdata"/><Relationship Id="rId16" Type="http://schemas.openxmlformats.org/officeDocument/2006/relationships/slide" Target="slides/slide12.xml"/><Relationship Id="rId38" Type="http://schemas.openxmlformats.org/officeDocument/2006/relationships/font" Target="fonts/Lato-boldItalic.fntdata"/><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 name="Shape 82"/>
        <p:cNvGrpSpPr/>
        <p:nvPr/>
      </p:nvGrpSpPr>
      <p:grpSpPr>
        <a:xfrm>
          <a:off x="0" y="0"/>
          <a:ext cx="0" cy="0"/>
          <a:chOff x="0" y="0"/>
          <a:chExt cx="0" cy="0"/>
        </a:xfrm>
      </p:grpSpPr>
      <p:sp>
        <p:nvSpPr>
          <p:cNvPr id="83" name="Google Shape;8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9" name="Shape 139"/>
        <p:cNvGrpSpPr/>
        <p:nvPr/>
      </p:nvGrpSpPr>
      <p:grpSpPr>
        <a:xfrm>
          <a:off x="0" y="0"/>
          <a:ext cx="0" cy="0"/>
          <a:chOff x="0" y="0"/>
          <a:chExt cx="0" cy="0"/>
        </a:xfrm>
      </p:grpSpPr>
      <p:sp>
        <p:nvSpPr>
          <p:cNvPr id="140" name="Google Shape;140;g312c114ec3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312c114ec3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8" name="Shape 148"/>
        <p:cNvGrpSpPr/>
        <p:nvPr/>
      </p:nvGrpSpPr>
      <p:grpSpPr>
        <a:xfrm>
          <a:off x="0" y="0"/>
          <a:ext cx="0" cy="0"/>
          <a:chOff x="0" y="0"/>
          <a:chExt cx="0" cy="0"/>
        </a:xfrm>
      </p:grpSpPr>
      <p:sp>
        <p:nvSpPr>
          <p:cNvPr id="149" name="Google Shape;149;g34b70aa1e5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34b70aa1e5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3" name="Shape 153"/>
        <p:cNvGrpSpPr/>
        <p:nvPr/>
      </p:nvGrpSpPr>
      <p:grpSpPr>
        <a:xfrm>
          <a:off x="0" y="0"/>
          <a:ext cx="0" cy="0"/>
          <a:chOff x="0" y="0"/>
          <a:chExt cx="0" cy="0"/>
        </a:xfrm>
      </p:grpSpPr>
      <p:sp>
        <p:nvSpPr>
          <p:cNvPr id="154" name="Google Shape;154;g312c114ec3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312c114ec3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multidimensional array &lt;- tensor in tensorflow</a:t>
            </a:r>
            <a:endParaRPr/>
          </a:p>
          <a:p>
            <a:pPr indent="0" lvl="0" marL="0" rtl="0" algn="l">
              <a:spcBef>
                <a:spcPts val="0"/>
              </a:spcBef>
              <a:spcAft>
                <a:spcPts val="0"/>
              </a:spcAft>
              <a:buNone/>
            </a:pPr>
            <a:r>
              <a:rPr lang="zh-CN"/>
              <a:t>good overview done by first group</a:t>
            </a:r>
            <a:endParaRPr/>
          </a:p>
          <a:p>
            <a:pPr indent="0" lvl="0" marL="0" rtl="0" algn="l">
              <a:spcBef>
                <a:spcPts val="0"/>
              </a:spcBef>
              <a:spcAft>
                <a:spcPts val="0"/>
              </a:spcAft>
              <a:buNone/>
            </a:pPr>
            <a:r>
              <a:rPr lang="zh-CN"/>
              <a:t>101,100,3</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0" name="Shape 160"/>
        <p:cNvGrpSpPr/>
        <p:nvPr/>
      </p:nvGrpSpPr>
      <p:grpSpPr>
        <a:xfrm>
          <a:off x="0" y="0"/>
          <a:ext cx="0" cy="0"/>
          <a:chOff x="0" y="0"/>
          <a:chExt cx="0" cy="0"/>
        </a:xfrm>
      </p:grpSpPr>
      <p:sp>
        <p:nvSpPr>
          <p:cNvPr id="161" name="Google Shape;161;g35255cb78b_2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35255cb78b_2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7" name="Shape 167"/>
        <p:cNvGrpSpPr/>
        <p:nvPr/>
      </p:nvGrpSpPr>
      <p:grpSpPr>
        <a:xfrm>
          <a:off x="0" y="0"/>
          <a:ext cx="0" cy="0"/>
          <a:chOff x="0" y="0"/>
          <a:chExt cx="0" cy="0"/>
        </a:xfrm>
      </p:grpSpPr>
      <p:sp>
        <p:nvSpPr>
          <p:cNvPr id="168" name="Google Shape;168;g35255cb78b_2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35255cb78b_2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Object Detection can be modeled as a classification problem where we take windows of fixed sizes from input image, then put as ‘object proposoal’ at all the possible locations feed these patches to an image classifier. </a:t>
            </a:r>
            <a:endParaRPr/>
          </a:p>
          <a:p>
            <a:pPr indent="0" lvl="0" marL="0" rtl="0" algn="l">
              <a:spcBef>
                <a:spcPts val="0"/>
              </a:spcBef>
              <a:spcAft>
                <a:spcPts val="0"/>
              </a:spcAft>
              <a:buNone/>
            </a:pPr>
            <a:r>
              <a:rPr lang="zh-CN"/>
              <a:t>yolo useful during emergency time since very fast and also does all at once so this contextual information helps in avoiding false positives.</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4" name="Shape 174"/>
        <p:cNvGrpSpPr/>
        <p:nvPr/>
      </p:nvGrpSpPr>
      <p:grpSpPr>
        <a:xfrm>
          <a:off x="0" y="0"/>
          <a:ext cx="0" cy="0"/>
          <a:chOff x="0" y="0"/>
          <a:chExt cx="0" cy="0"/>
        </a:xfrm>
      </p:grpSpPr>
      <p:sp>
        <p:nvSpPr>
          <p:cNvPr id="175" name="Google Shape;175;g35255cb78b_2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35255cb78b_2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darknet, c++ library, very little python support (darkfl</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1" name="Shape 181"/>
        <p:cNvGrpSpPr/>
        <p:nvPr/>
      </p:nvGrpSpPr>
      <p:grpSpPr>
        <a:xfrm>
          <a:off x="0" y="0"/>
          <a:ext cx="0" cy="0"/>
          <a:chOff x="0" y="0"/>
          <a:chExt cx="0" cy="0"/>
        </a:xfrm>
      </p:grpSpPr>
      <p:sp>
        <p:nvSpPr>
          <p:cNvPr id="182" name="Google Shape;182;g3456aa382c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3456aa382c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yo which one is which.</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9" name="Shape 189"/>
        <p:cNvGrpSpPr/>
        <p:nvPr/>
      </p:nvGrpSpPr>
      <p:grpSpPr>
        <a:xfrm>
          <a:off x="0" y="0"/>
          <a:ext cx="0" cy="0"/>
          <a:chOff x="0" y="0"/>
          <a:chExt cx="0" cy="0"/>
        </a:xfrm>
      </p:grpSpPr>
      <p:sp>
        <p:nvSpPr>
          <p:cNvPr id="190" name="Google Shape;190;g3539d2b6c6_7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3539d2b6c6_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talk about how this would be useful for image classification (i.e. within the pixel gap there is a useful feature etc.)</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6" name="Shape 196"/>
        <p:cNvGrpSpPr/>
        <p:nvPr/>
      </p:nvGrpSpPr>
      <p:grpSpPr>
        <a:xfrm>
          <a:off x="0" y="0"/>
          <a:ext cx="0" cy="0"/>
          <a:chOff x="0" y="0"/>
          <a:chExt cx="0" cy="0"/>
        </a:xfrm>
      </p:grpSpPr>
      <p:sp>
        <p:nvSpPr>
          <p:cNvPr id="197" name="Google Shape;197;g312c114ec3_0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312c114ec3_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Instead of having fixed numbers in our kernel, we assign parameters to these kernels which will be trained on the data. As we train our convolutional net, the kernel will get better and better at filtering a given image (or a given feature map) for relevant information. This process is automatic and is called feature learning. Feature learning automatically generalizes to each new task: We just need to simply train our network to find new filters which are relevant for the new task.</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2" name="Shape 202"/>
        <p:cNvGrpSpPr/>
        <p:nvPr/>
      </p:nvGrpSpPr>
      <p:grpSpPr>
        <a:xfrm>
          <a:off x="0" y="0"/>
          <a:ext cx="0" cy="0"/>
          <a:chOff x="0" y="0"/>
          <a:chExt cx="0" cy="0"/>
        </a:xfrm>
      </p:grpSpPr>
      <p:sp>
        <p:nvSpPr>
          <p:cNvPr id="203" name="Google Shape;203;g345c8bf474_1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345c8bf474_1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 name="Shape 88"/>
        <p:cNvGrpSpPr/>
        <p:nvPr/>
      </p:nvGrpSpPr>
      <p:grpSpPr>
        <a:xfrm>
          <a:off x="0" y="0"/>
          <a:ext cx="0" cy="0"/>
          <a:chOff x="0" y="0"/>
          <a:chExt cx="0" cy="0"/>
        </a:xfrm>
      </p:grpSpPr>
      <p:sp>
        <p:nvSpPr>
          <p:cNvPr id="89" name="Google Shape;89;g346ed81f7c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346ed81f7c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8" name="Shape 208"/>
        <p:cNvGrpSpPr/>
        <p:nvPr/>
      </p:nvGrpSpPr>
      <p:grpSpPr>
        <a:xfrm>
          <a:off x="0" y="0"/>
          <a:ext cx="0" cy="0"/>
          <a:chOff x="0" y="0"/>
          <a:chExt cx="0" cy="0"/>
        </a:xfrm>
      </p:grpSpPr>
      <p:sp>
        <p:nvSpPr>
          <p:cNvPr id="209" name="Google Shape;209;g34c6e3c6bb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34c6e3c6bb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zh-CN" sz="1200">
                <a:highlight>
                  <a:schemeClr val="lt1"/>
                </a:highlight>
              </a:rPr>
              <a:t>RELU: ACTIVATION It computes the function </a:t>
            </a:r>
            <a:r>
              <a:rPr lang="zh-CN" sz="1450">
                <a:highlight>
                  <a:schemeClr val="lt1"/>
                </a:highlight>
              </a:rPr>
              <a:t>f(x)=max(0,x) THRESHHOLD AT ZERO</a:t>
            </a:r>
            <a:endParaRPr sz="1450">
              <a:highlight>
                <a:schemeClr val="lt1"/>
              </a:highlight>
            </a:endParaRPr>
          </a:p>
          <a:p>
            <a:pPr indent="0" lvl="0" marL="0" rtl="0" algn="l">
              <a:lnSpc>
                <a:spcPct val="115000"/>
              </a:lnSpc>
              <a:spcBef>
                <a:spcPts val="1600"/>
              </a:spcBef>
              <a:spcAft>
                <a:spcPts val="1600"/>
              </a:spcAft>
              <a:buNone/>
            </a:pPr>
            <a:r>
              <a:t/>
            </a:r>
            <a:endParaRPr sz="1450">
              <a:highlight>
                <a:schemeClr val="lt1"/>
              </a:highlight>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4" name="Shape 214"/>
        <p:cNvGrpSpPr/>
        <p:nvPr/>
      </p:nvGrpSpPr>
      <p:grpSpPr>
        <a:xfrm>
          <a:off x="0" y="0"/>
          <a:ext cx="0" cy="0"/>
          <a:chOff x="0" y="0"/>
          <a:chExt cx="0" cy="0"/>
        </a:xfrm>
      </p:grpSpPr>
      <p:sp>
        <p:nvSpPr>
          <p:cNvPr id="215" name="Google Shape;215;g35255cb78b_2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35255cb78b_2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1" name="Shape 221"/>
        <p:cNvGrpSpPr/>
        <p:nvPr/>
      </p:nvGrpSpPr>
      <p:grpSpPr>
        <a:xfrm>
          <a:off x="0" y="0"/>
          <a:ext cx="0" cy="0"/>
          <a:chOff x="0" y="0"/>
          <a:chExt cx="0" cy="0"/>
        </a:xfrm>
      </p:grpSpPr>
      <p:sp>
        <p:nvSpPr>
          <p:cNvPr id="222" name="Google Shape;222;g34b70aa1e5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34b70aa1e5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6" name="Shape 226"/>
        <p:cNvGrpSpPr/>
        <p:nvPr/>
      </p:nvGrpSpPr>
      <p:grpSpPr>
        <a:xfrm>
          <a:off x="0" y="0"/>
          <a:ext cx="0" cy="0"/>
          <a:chOff x="0" y="0"/>
          <a:chExt cx="0" cy="0"/>
        </a:xfrm>
      </p:grpSpPr>
      <p:sp>
        <p:nvSpPr>
          <p:cNvPr id="227" name="Google Shape;227;g312c114ec3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312c114ec3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2" name="Shape 232"/>
        <p:cNvGrpSpPr/>
        <p:nvPr/>
      </p:nvGrpSpPr>
      <p:grpSpPr>
        <a:xfrm>
          <a:off x="0" y="0"/>
          <a:ext cx="0" cy="0"/>
          <a:chOff x="0" y="0"/>
          <a:chExt cx="0" cy="0"/>
        </a:xfrm>
      </p:grpSpPr>
      <p:sp>
        <p:nvSpPr>
          <p:cNvPr id="233" name="Google Shape;233;g3533836c65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3533836c65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8" name="Shape 238"/>
        <p:cNvGrpSpPr/>
        <p:nvPr/>
      </p:nvGrpSpPr>
      <p:grpSpPr>
        <a:xfrm>
          <a:off x="0" y="0"/>
          <a:ext cx="0" cy="0"/>
          <a:chOff x="0" y="0"/>
          <a:chExt cx="0" cy="0"/>
        </a:xfrm>
      </p:grpSpPr>
      <p:sp>
        <p:nvSpPr>
          <p:cNvPr id="239" name="Google Shape;239;g312c114ec3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312c114ec3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4" name="Shape 244"/>
        <p:cNvGrpSpPr/>
        <p:nvPr/>
      </p:nvGrpSpPr>
      <p:grpSpPr>
        <a:xfrm>
          <a:off x="0" y="0"/>
          <a:ext cx="0" cy="0"/>
          <a:chOff x="0" y="0"/>
          <a:chExt cx="0" cy="0"/>
        </a:xfrm>
      </p:grpSpPr>
      <p:sp>
        <p:nvSpPr>
          <p:cNvPr id="245" name="Google Shape;245;g50668483c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50668483c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 name="Shape 93"/>
        <p:cNvGrpSpPr/>
        <p:nvPr/>
      </p:nvGrpSpPr>
      <p:grpSpPr>
        <a:xfrm>
          <a:off x="0" y="0"/>
          <a:ext cx="0" cy="0"/>
          <a:chOff x="0" y="0"/>
          <a:chExt cx="0" cy="0"/>
        </a:xfrm>
      </p:grpSpPr>
      <p:sp>
        <p:nvSpPr>
          <p:cNvPr id="94" name="Google Shape;94;g3456aa382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3456aa382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 name="Shape 101"/>
        <p:cNvGrpSpPr/>
        <p:nvPr/>
      </p:nvGrpSpPr>
      <p:grpSpPr>
        <a:xfrm>
          <a:off x="0" y="0"/>
          <a:ext cx="0" cy="0"/>
          <a:chOff x="0" y="0"/>
          <a:chExt cx="0" cy="0"/>
        </a:xfrm>
      </p:grpSpPr>
      <p:sp>
        <p:nvSpPr>
          <p:cNvPr id="102" name="Google Shape;102;g35255cb78b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35255cb78b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 name="Shape 106"/>
        <p:cNvGrpSpPr/>
        <p:nvPr/>
      </p:nvGrpSpPr>
      <p:grpSpPr>
        <a:xfrm>
          <a:off x="0" y="0"/>
          <a:ext cx="0" cy="0"/>
          <a:chOff x="0" y="0"/>
          <a:chExt cx="0" cy="0"/>
        </a:xfrm>
      </p:grpSpPr>
      <p:sp>
        <p:nvSpPr>
          <p:cNvPr id="107" name="Google Shape;107;g346ed81f7c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346ed81f7c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 name="Shape 111"/>
        <p:cNvGrpSpPr/>
        <p:nvPr/>
      </p:nvGrpSpPr>
      <p:grpSpPr>
        <a:xfrm>
          <a:off x="0" y="0"/>
          <a:ext cx="0" cy="0"/>
          <a:chOff x="0" y="0"/>
          <a:chExt cx="0" cy="0"/>
        </a:xfrm>
      </p:grpSpPr>
      <p:sp>
        <p:nvSpPr>
          <p:cNvPr id="112" name="Google Shape;112;g312c114ec3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312c114ec3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 name="Shape 119"/>
        <p:cNvGrpSpPr/>
        <p:nvPr/>
      </p:nvGrpSpPr>
      <p:grpSpPr>
        <a:xfrm>
          <a:off x="0" y="0"/>
          <a:ext cx="0" cy="0"/>
          <a:chOff x="0" y="0"/>
          <a:chExt cx="0" cy="0"/>
        </a:xfrm>
      </p:grpSpPr>
      <p:sp>
        <p:nvSpPr>
          <p:cNvPr id="120" name="Google Shape;120;g312c114ec3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312c114ec3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 name="Shape 125"/>
        <p:cNvGrpSpPr/>
        <p:nvPr/>
      </p:nvGrpSpPr>
      <p:grpSpPr>
        <a:xfrm>
          <a:off x="0" y="0"/>
          <a:ext cx="0" cy="0"/>
          <a:chOff x="0" y="0"/>
          <a:chExt cx="0" cy="0"/>
        </a:xfrm>
      </p:grpSpPr>
      <p:sp>
        <p:nvSpPr>
          <p:cNvPr id="126" name="Google Shape;126;g3539d2b6c6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3539d2b6c6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3" name="Shape 133"/>
        <p:cNvGrpSpPr/>
        <p:nvPr/>
      </p:nvGrpSpPr>
      <p:grpSpPr>
        <a:xfrm>
          <a:off x="0" y="0"/>
          <a:ext cx="0" cy="0"/>
          <a:chOff x="0" y="0"/>
          <a:chExt cx="0" cy="0"/>
        </a:xfrm>
      </p:grpSpPr>
      <p:sp>
        <p:nvSpPr>
          <p:cNvPr id="134" name="Google Shape;134;g35255cb78b_2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35255cb78b_2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1600"/>
              </a:spcBef>
              <a:spcAft>
                <a:spcPts val="0"/>
              </a:spcAft>
              <a:buClr>
                <a:schemeClr val="lt1"/>
              </a:buClr>
              <a:buSzPts val="1100"/>
              <a:buChar char="○"/>
              <a:defRPr>
                <a:solidFill>
                  <a:schemeClr val="lt1"/>
                </a:solidFill>
              </a:defRPr>
            </a:lvl2pPr>
            <a:lvl3pPr indent="-298450" lvl="2" marL="1371600">
              <a:spcBef>
                <a:spcPts val="1600"/>
              </a:spcBef>
              <a:spcAft>
                <a:spcPts val="0"/>
              </a:spcAft>
              <a:buClr>
                <a:schemeClr val="lt1"/>
              </a:buClr>
              <a:buSzPts val="1100"/>
              <a:buChar char="■"/>
              <a:defRPr>
                <a:solidFill>
                  <a:schemeClr val="lt1"/>
                </a:solidFill>
              </a:defRPr>
            </a:lvl3pPr>
            <a:lvl4pPr indent="-298450" lvl="3" marL="1828800">
              <a:spcBef>
                <a:spcPts val="1600"/>
              </a:spcBef>
              <a:spcAft>
                <a:spcPts val="0"/>
              </a:spcAft>
              <a:buClr>
                <a:schemeClr val="lt1"/>
              </a:buClr>
              <a:buSzPts val="1100"/>
              <a:buChar char="●"/>
              <a:defRPr>
                <a:solidFill>
                  <a:schemeClr val="lt1"/>
                </a:solidFill>
              </a:defRPr>
            </a:lvl4pPr>
            <a:lvl5pPr indent="-298450" lvl="4" marL="2286000">
              <a:spcBef>
                <a:spcPts val="1600"/>
              </a:spcBef>
              <a:spcAft>
                <a:spcPts val="0"/>
              </a:spcAft>
              <a:buClr>
                <a:schemeClr val="lt1"/>
              </a:buClr>
              <a:buSzPts val="1100"/>
              <a:buChar char="○"/>
              <a:defRPr>
                <a:solidFill>
                  <a:schemeClr val="lt1"/>
                </a:solidFill>
              </a:defRPr>
            </a:lvl5pPr>
            <a:lvl6pPr indent="-298450" lvl="5" marL="2743200">
              <a:spcBef>
                <a:spcPts val="1600"/>
              </a:spcBef>
              <a:spcAft>
                <a:spcPts val="0"/>
              </a:spcAft>
              <a:buClr>
                <a:schemeClr val="lt1"/>
              </a:buClr>
              <a:buSzPts val="1100"/>
              <a:buChar char="■"/>
              <a:defRPr>
                <a:solidFill>
                  <a:schemeClr val="lt1"/>
                </a:solidFill>
              </a:defRPr>
            </a:lvl6pPr>
            <a:lvl7pPr indent="-298450" lvl="6" marL="3200400">
              <a:spcBef>
                <a:spcPts val="1600"/>
              </a:spcBef>
              <a:spcAft>
                <a:spcPts val="0"/>
              </a:spcAft>
              <a:buClr>
                <a:schemeClr val="lt1"/>
              </a:buClr>
              <a:buSzPts val="1100"/>
              <a:buChar char="●"/>
              <a:defRPr>
                <a:solidFill>
                  <a:schemeClr val="lt1"/>
                </a:solidFill>
              </a:defRPr>
            </a:lvl7pPr>
            <a:lvl8pPr indent="-298450" lvl="7" marL="3657600">
              <a:spcBef>
                <a:spcPts val="1600"/>
              </a:spcBef>
              <a:spcAft>
                <a:spcPts val="0"/>
              </a:spcAft>
              <a:buClr>
                <a:schemeClr val="lt1"/>
              </a:buClr>
              <a:buSzPts val="1100"/>
              <a:buChar char="○"/>
              <a:defRPr>
                <a:solidFill>
                  <a:schemeClr val="lt1"/>
                </a:solidFill>
              </a:defRPr>
            </a:lvl8pPr>
            <a:lvl9pPr indent="-298450" lvl="8" marL="4114800">
              <a:spcBef>
                <a:spcPts val="1600"/>
              </a:spcBef>
              <a:spcAft>
                <a:spcPts val="160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SzPts val="2800"/>
              <a:buFont typeface="Raleway"/>
              <a:buNone/>
              <a:defRPr b="1" sz="2800">
                <a:latin typeface="Raleway"/>
                <a:ea typeface="Raleway"/>
                <a:cs typeface="Raleway"/>
                <a:sym typeface="Raleway"/>
              </a:defRPr>
            </a:lvl1pPr>
            <a:lvl2pPr lvl="1">
              <a:spcBef>
                <a:spcPts val="0"/>
              </a:spcBef>
              <a:spcAft>
                <a:spcPts val="0"/>
              </a:spcAft>
              <a:buSzPts val="2800"/>
              <a:buFont typeface="Raleway"/>
              <a:buNone/>
              <a:defRPr b="1" sz="2800">
                <a:latin typeface="Raleway"/>
                <a:ea typeface="Raleway"/>
                <a:cs typeface="Raleway"/>
                <a:sym typeface="Raleway"/>
              </a:defRPr>
            </a:lvl2pPr>
            <a:lvl3pPr lvl="2">
              <a:spcBef>
                <a:spcPts val="0"/>
              </a:spcBef>
              <a:spcAft>
                <a:spcPts val="0"/>
              </a:spcAft>
              <a:buSzPts val="2800"/>
              <a:buFont typeface="Raleway"/>
              <a:buNone/>
              <a:defRPr b="1" sz="2800">
                <a:latin typeface="Raleway"/>
                <a:ea typeface="Raleway"/>
                <a:cs typeface="Raleway"/>
                <a:sym typeface="Raleway"/>
              </a:defRPr>
            </a:lvl3pPr>
            <a:lvl4pPr lvl="3">
              <a:spcBef>
                <a:spcPts val="0"/>
              </a:spcBef>
              <a:spcAft>
                <a:spcPts val="0"/>
              </a:spcAft>
              <a:buSzPts val="2800"/>
              <a:buFont typeface="Raleway"/>
              <a:buNone/>
              <a:defRPr b="1" sz="2800">
                <a:latin typeface="Raleway"/>
                <a:ea typeface="Raleway"/>
                <a:cs typeface="Raleway"/>
                <a:sym typeface="Raleway"/>
              </a:defRPr>
            </a:lvl4pPr>
            <a:lvl5pPr lvl="4">
              <a:spcBef>
                <a:spcPts val="0"/>
              </a:spcBef>
              <a:spcAft>
                <a:spcPts val="0"/>
              </a:spcAft>
              <a:buSzPts val="2800"/>
              <a:buFont typeface="Raleway"/>
              <a:buNone/>
              <a:defRPr b="1" sz="2800">
                <a:latin typeface="Raleway"/>
                <a:ea typeface="Raleway"/>
                <a:cs typeface="Raleway"/>
                <a:sym typeface="Raleway"/>
              </a:defRPr>
            </a:lvl5pPr>
            <a:lvl6pPr lvl="5">
              <a:spcBef>
                <a:spcPts val="0"/>
              </a:spcBef>
              <a:spcAft>
                <a:spcPts val="0"/>
              </a:spcAft>
              <a:buSzPts val="2800"/>
              <a:buFont typeface="Raleway"/>
              <a:buNone/>
              <a:defRPr b="1" sz="2800">
                <a:latin typeface="Raleway"/>
                <a:ea typeface="Raleway"/>
                <a:cs typeface="Raleway"/>
                <a:sym typeface="Raleway"/>
              </a:defRPr>
            </a:lvl6pPr>
            <a:lvl7pPr lvl="6">
              <a:spcBef>
                <a:spcPts val="0"/>
              </a:spcBef>
              <a:spcAft>
                <a:spcPts val="0"/>
              </a:spcAft>
              <a:buSzPts val="2800"/>
              <a:buFont typeface="Raleway"/>
              <a:buNone/>
              <a:defRPr b="1" sz="2800">
                <a:latin typeface="Raleway"/>
                <a:ea typeface="Raleway"/>
                <a:cs typeface="Raleway"/>
                <a:sym typeface="Raleway"/>
              </a:defRPr>
            </a:lvl7pPr>
            <a:lvl8pPr lvl="7">
              <a:spcBef>
                <a:spcPts val="0"/>
              </a:spcBef>
              <a:spcAft>
                <a:spcPts val="0"/>
              </a:spcAft>
              <a:buSzPts val="2800"/>
              <a:buFont typeface="Raleway"/>
              <a:buNone/>
              <a:defRPr b="1" sz="2800">
                <a:latin typeface="Raleway"/>
                <a:ea typeface="Raleway"/>
                <a:cs typeface="Raleway"/>
                <a:sym typeface="Raleway"/>
              </a:defRPr>
            </a:lvl8pPr>
            <a:lvl9pPr lvl="8">
              <a:spcBef>
                <a:spcPts val="0"/>
              </a:spcBef>
              <a:spcAft>
                <a:spcPts val="0"/>
              </a:spcAft>
              <a:buSzPts val="2800"/>
              <a:buFont typeface="Raleway"/>
              <a:buNone/>
              <a:defRPr b="1" sz="2800">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12.jpg"/><Relationship Id="rId4" Type="http://schemas.openxmlformats.org/officeDocument/2006/relationships/image" Target="../media/image11.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3.jpg"/><Relationship Id="rId4" Type="http://schemas.openxmlformats.org/officeDocument/2006/relationships/image" Target="../media/image10.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7.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hyperlink" Target="http://cs231n.github.io/" TargetMode="External"/><Relationship Id="rId4" Type="http://schemas.openxmlformats.org/officeDocument/2006/relationships/hyperlink" Target="http://cs231n.stanford.edu/"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xml"/><Relationship Id="rId3"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 name="Shape 85"/>
        <p:cNvGrpSpPr/>
        <p:nvPr/>
      </p:nvGrpSpPr>
      <p:grpSpPr>
        <a:xfrm>
          <a:off x="0" y="0"/>
          <a:ext cx="0" cy="0"/>
          <a:chOff x="0" y="0"/>
          <a:chExt cx="0" cy="0"/>
        </a:xfrm>
      </p:grpSpPr>
      <p:sp>
        <p:nvSpPr>
          <p:cNvPr id="86" name="Google Shape;86;p13"/>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p>
            <a:pPr indent="0" lvl="0" marL="0" rtl="0" algn="l">
              <a:lnSpc>
                <a:spcPct val="137000"/>
              </a:lnSpc>
              <a:spcBef>
                <a:spcPts val="0"/>
              </a:spcBef>
              <a:spcAft>
                <a:spcPts val="0"/>
              </a:spcAft>
              <a:buNone/>
            </a:pPr>
            <a:r>
              <a:rPr lang="zh-CN" sz="3000">
                <a:solidFill>
                  <a:srgbClr val="000000"/>
                </a:solidFill>
                <a:latin typeface="Helvetica Neue"/>
                <a:ea typeface="Helvetica Neue"/>
                <a:cs typeface="Helvetica Neue"/>
                <a:sym typeface="Helvetica Neue"/>
              </a:rPr>
              <a:t>Automated Feature Detection of Aerial Imagery from the South Pacific</a:t>
            </a:r>
            <a:endParaRPr>
              <a:latin typeface="Helvetica Neue"/>
              <a:ea typeface="Helvetica Neue"/>
              <a:cs typeface="Helvetica Neue"/>
              <a:sym typeface="Helvetica Neue"/>
            </a:endParaRPr>
          </a:p>
          <a:p>
            <a:pPr indent="0" lvl="0" marL="0" rtl="0" algn="l">
              <a:spcBef>
                <a:spcPts val="0"/>
              </a:spcBef>
              <a:spcAft>
                <a:spcPts val="0"/>
              </a:spcAft>
              <a:buNone/>
            </a:pPr>
            <a:r>
              <a:t/>
            </a:r>
            <a:endParaRPr>
              <a:latin typeface="Helvetica Neue"/>
              <a:ea typeface="Helvetica Neue"/>
              <a:cs typeface="Helvetica Neue"/>
              <a:sym typeface="Helvetica Neue"/>
            </a:endParaRPr>
          </a:p>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87" name="Google Shape;87;p13"/>
          <p:cNvSpPr txBox="1"/>
          <p:nvPr>
            <p:ph idx="1" type="subTitle"/>
          </p:nvPr>
        </p:nvSpPr>
        <p:spPr>
          <a:xfrm>
            <a:off x="770877" y="2786700"/>
            <a:ext cx="7688100" cy="54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latin typeface="Lora"/>
                <a:ea typeface="Lora"/>
                <a:cs typeface="Lora"/>
                <a:sym typeface="Lora"/>
              </a:rPr>
              <a:t>Christian Taruc, Michael Chiang, Patrick Vidican, Zhenhui Jiang</a:t>
            </a:r>
            <a:endParaRPr>
              <a:latin typeface="Lora"/>
              <a:ea typeface="Lora"/>
              <a:cs typeface="Lora"/>
              <a:sym typeface="Lora"/>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2" name="Shape 142"/>
        <p:cNvGrpSpPr/>
        <p:nvPr/>
      </p:nvGrpSpPr>
      <p:grpSpPr>
        <a:xfrm>
          <a:off x="0" y="0"/>
          <a:ext cx="0" cy="0"/>
          <a:chOff x="0" y="0"/>
          <a:chExt cx="0" cy="0"/>
        </a:xfrm>
      </p:grpSpPr>
      <p:sp>
        <p:nvSpPr>
          <p:cNvPr id="143" name="Google Shape;143;p22"/>
          <p:cNvSpPr txBox="1"/>
          <p:nvPr>
            <p:ph idx="4294967295" type="title"/>
          </p:nvPr>
        </p:nvSpPr>
        <p:spPr>
          <a:xfrm>
            <a:off x="727650" y="4673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Feature Extraction &amp; Preprocessing</a:t>
            </a:r>
            <a:endParaRPr/>
          </a:p>
        </p:txBody>
      </p:sp>
      <p:pic>
        <p:nvPicPr>
          <p:cNvPr id="144" name="Google Shape;144;p22"/>
          <p:cNvPicPr preferRelativeResize="0"/>
          <p:nvPr/>
        </p:nvPicPr>
        <p:blipFill rotWithShape="1">
          <a:blip r:embed="rId3">
            <a:alphaModFix/>
          </a:blip>
          <a:srcRect b="31963" l="0" r="0" t="19636"/>
          <a:stretch/>
        </p:blipFill>
        <p:spPr>
          <a:xfrm rot="5400000">
            <a:off x="598325" y="1391500"/>
            <a:ext cx="3081300" cy="2489400"/>
          </a:xfrm>
          <a:prstGeom prst="rect">
            <a:avLst/>
          </a:prstGeom>
          <a:noFill/>
          <a:ln cap="flat" cmpd="sng" w="19050">
            <a:solidFill>
              <a:srgbClr val="000000"/>
            </a:solidFill>
            <a:prstDash val="solid"/>
            <a:round/>
            <a:headEnd len="sm" w="sm" type="none"/>
            <a:tailEnd len="sm" w="sm" type="none"/>
          </a:ln>
        </p:spPr>
      </p:pic>
      <p:pic>
        <p:nvPicPr>
          <p:cNvPr id="145" name="Google Shape;145;p22"/>
          <p:cNvPicPr preferRelativeResize="0"/>
          <p:nvPr/>
        </p:nvPicPr>
        <p:blipFill rotWithShape="1">
          <a:blip r:embed="rId4">
            <a:alphaModFix/>
          </a:blip>
          <a:srcRect b="0" l="0" r="0" t="48979"/>
          <a:stretch/>
        </p:blipFill>
        <p:spPr>
          <a:xfrm rot="5400000">
            <a:off x="5322175" y="1324100"/>
            <a:ext cx="3081300" cy="2624200"/>
          </a:xfrm>
          <a:prstGeom prst="rect">
            <a:avLst/>
          </a:prstGeom>
          <a:noFill/>
          <a:ln cap="flat" cmpd="sng" w="19050">
            <a:solidFill>
              <a:srgbClr val="000000"/>
            </a:solidFill>
            <a:prstDash val="solid"/>
            <a:round/>
            <a:headEnd len="sm" w="sm" type="none"/>
            <a:tailEnd len="sm" w="sm" type="none"/>
          </a:ln>
        </p:spPr>
      </p:pic>
      <p:cxnSp>
        <p:nvCxnSpPr>
          <p:cNvPr id="146" name="Google Shape;146;p22"/>
          <p:cNvCxnSpPr/>
          <p:nvPr/>
        </p:nvCxnSpPr>
        <p:spPr>
          <a:xfrm flipH="1" rot="10800000">
            <a:off x="3680300" y="2568150"/>
            <a:ext cx="1573800" cy="7200"/>
          </a:xfrm>
          <a:prstGeom prst="straightConnector1">
            <a:avLst/>
          </a:prstGeom>
          <a:noFill/>
          <a:ln cap="flat" cmpd="sng" w="38100">
            <a:solidFill>
              <a:schemeClr val="dk2"/>
            </a:solidFill>
            <a:prstDash val="solid"/>
            <a:round/>
            <a:headEnd len="med" w="med" type="none"/>
            <a:tailEnd len="med" w="med" type="triangle"/>
          </a:ln>
        </p:spPr>
      </p:cxnSp>
      <p:sp>
        <p:nvSpPr>
          <p:cNvPr id="147" name="Google Shape;147;p22"/>
          <p:cNvSpPr txBox="1"/>
          <p:nvPr/>
        </p:nvSpPr>
        <p:spPr>
          <a:xfrm>
            <a:off x="894275" y="4277900"/>
            <a:ext cx="7280700" cy="62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zh-CN" sz="1300">
                <a:latin typeface="Helvetica Neue"/>
                <a:ea typeface="Helvetica Neue"/>
                <a:cs typeface="Helvetica Neue"/>
                <a:sym typeface="Helvetica Neue"/>
              </a:rPr>
              <a:t>In total we have 6,097 data points. For validation purposes we do an 80/20 split of the data.</a:t>
            </a:r>
            <a:endParaRPr sz="1300">
              <a:latin typeface="Helvetica Neue"/>
              <a:ea typeface="Helvetica Neue"/>
              <a:cs typeface="Helvetica Neue"/>
              <a:sym typeface="Helvetica Neue"/>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1" name="Shape 151"/>
        <p:cNvGrpSpPr/>
        <p:nvPr/>
      </p:nvGrpSpPr>
      <p:grpSpPr>
        <a:xfrm>
          <a:off x="0" y="0"/>
          <a:ext cx="0" cy="0"/>
          <a:chOff x="0" y="0"/>
          <a:chExt cx="0" cy="0"/>
        </a:xfrm>
      </p:grpSpPr>
      <p:sp>
        <p:nvSpPr>
          <p:cNvPr id="152" name="Google Shape;152;p23"/>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Modeling</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6" name="Shape 156"/>
        <p:cNvGrpSpPr/>
        <p:nvPr/>
      </p:nvGrpSpPr>
      <p:grpSpPr>
        <a:xfrm>
          <a:off x="0" y="0"/>
          <a:ext cx="0" cy="0"/>
          <a:chOff x="0" y="0"/>
          <a:chExt cx="0" cy="0"/>
        </a:xfrm>
      </p:grpSpPr>
      <p:sp>
        <p:nvSpPr>
          <p:cNvPr id="157" name="Google Shape;157;p2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latin typeface="Helvetica Neue"/>
                <a:ea typeface="Helvetica Neue"/>
                <a:cs typeface="Helvetica Neue"/>
                <a:sym typeface="Helvetica Neue"/>
              </a:rPr>
              <a:t>Introduction to Image Detection</a:t>
            </a:r>
            <a:endParaRPr>
              <a:latin typeface="Helvetica Neue"/>
              <a:ea typeface="Helvetica Neue"/>
              <a:cs typeface="Helvetica Neue"/>
              <a:sym typeface="Helvetica Neue"/>
            </a:endParaRPr>
          </a:p>
        </p:txBody>
      </p:sp>
      <p:sp>
        <p:nvSpPr>
          <p:cNvPr id="158" name="Google Shape;158;p24"/>
          <p:cNvSpPr txBox="1"/>
          <p:nvPr>
            <p:ph idx="1" type="body"/>
          </p:nvPr>
        </p:nvSpPr>
        <p:spPr>
          <a:xfrm>
            <a:off x="5772675" y="1876000"/>
            <a:ext cx="2485500" cy="292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sz="1400">
                <a:solidFill>
                  <a:srgbClr val="000000"/>
                </a:solidFill>
                <a:highlight>
                  <a:srgbClr val="FFFFFF"/>
                </a:highlight>
                <a:latin typeface="Helvetica Neue"/>
                <a:ea typeface="Helvetica Neue"/>
                <a:cs typeface="Helvetica Neue"/>
                <a:sym typeface="Helvetica Neue"/>
              </a:rPr>
              <a:t>It is possible to convert any given image into a multidimensional array. </a:t>
            </a:r>
            <a:endParaRPr sz="1400">
              <a:solidFill>
                <a:srgbClr val="000000"/>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rPr lang="zh-CN" sz="1400">
                <a:solidFill>
                  <a:srgbClr val="000000"/>
                </a:solidFill>
                <a:highlight>
                  <a:srgbClr val="FFFFFF"/>
                </a:highlight>
                <a:latin typeface="Helvetica Neue"/>
                <a:ea typeface="Helvetica Neue"/>
                <a:cs typeface="Helvetica Neue"/>
                <a:sym typeface="Helvetica Neue"/>
              </a:rPr>
              <a:t>These arrays contain information regarding the RGB value at each point of the image.</a:t>
            </a:r>
            <a:endParaRPr sz="1400">
              <a:solidFill>
                <a:srgbClr val="000000"/>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rPr lang="zh-CN" sz="1400">
                <a:solidFill>
                  <a:srgbClr val="000000"/>
                </a:solidFill>
                <a:highlight>
                  <a:srgbClr val="FFFFFF"/>
                </a:highlight>
                <a:latin typeface="Helvetica Neue"/>
                <a:ea typeface="Helvetica Neue"/>
                <a:cs typeface="Helvetica Neue"/>
                <a:sym typeface="Helvetica Neue"/>
              </a:rPr>
              <a:t>These arrays can then be fed into a supervised model for classification, recognition, etc.</a:t>
            </a:r>
            <a:endParaRPr sz="1400">
              <a:solidFill>
                <a:srgbClr val="000000"/>
              </a:solidFill>
              <a:highlight>
                <a:srgbClr val="FFFFFF"/>
              </a:highlight>
              <a:latin typeface="Helvetica Neue"/>
              <a:ea typeface="Helvetica Neue"/>
              <a:cs typeface="Helvetica Neue"/>
              <a:sym typeface="Helvetica Neue"/>
            </a:endParaRPr>
          </a:p>
        </p:txBody>
      </p:sp>
      <p:pic>
        <p:nvPicPr>
          <p:cNvPr id="159" name="Google Shape;159;p24"/>
          <p:cNvPicPr preferRelativeResize="0"/>
          <p:nvPr/>
        </p:nvPicPr>
        <p:blipFill>
          <a:blip r:embed="rId3">
            <a:alphaModFix/>
          </a:blip>
          <a:stretch>
            <a:fillRect/>
          </a:stretch>
        </p:blipFill>
        <p:spPr>
          <a:xfrm>
            <a:off x="729445" y="1853850"/>
            <a:ext cx="4703550" cy="29675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3" name="Shape 163"/>
        <p:cNvGrpSpPr/>
        <p:nvPr/>
      </p:nvGrpSpPr>
      <p:grpSpPr>
        <a:xfrm>
          <a:off x="0" y="0"/>
          <a:ext cx="0" cy="0"/>
          <a:chOff x="0" y="0"/>
          <a:chExt cx="0" cy="0"/>
        </a:xfrm>
      </p:grpSpPr>
      <p:sp>
        <p:nvSpPr>
          <p:cNvPr id="164" name="Google Shape;164;p2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sz="2000">
                <a:latin typeface="Helvetica Neue"/>
                <a:ea typeface="Helvetica Neue"/>
                <a:cs typeface="Helvetica Neue"/>
                <a:sym typeface="Helvetica Neue"/>
              </a:rPr>
              <a:t>Object Recognition </a:t>
            </a:r>
            <a:endParaRPr sz="2000">
              <a:latin typeface="Helvetica Neue"/>
              <a:ea typeface="Helvetica Neue"/>
              <a:cs typeface="Helvetica Neue"/>
              <a:sym typeface="Helvetica Neue"/>
            </a:endParaRPr>
          </a:p>
        </p:txBody>
      </p:sp>
      <p:sp>
        <p:nvSpPr>
          <p:cNvPr id="165" name="Google Shape;165;p25"/>
          <p:cNvSpPr txBox="1"/>
          <p:nvPr>
            <p:ph idx="1" type="body"/>
          </p:nvPr>
        </p:nvSpPr>
        <p:spPr>
          <a:xfrm>
            <a:off x="729450" y="1853850"/>
            <a:ext cx="2547000" cy="283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sz="1400">
                <a:solidFill>
                  <a:srgbClr val="000000"/>
                </a:solidFill>
                <a:latin typeface="Helvetica Neue"/>
                <a:ea typeface="Helvetica Neue"/>
                <a:cs typeface="Helvetica Neue"/>
                <a:sym typeface="Helvetica Neue"/>
              </a:rPr>
              <a:t>Our original goal was to quantify the number and location of each tree type. There are a few tools to do this. (Fast R-CNN, YOLO).</a:t>
            </a:r>
            <a:endParaRPr sz="1400">
              <a:solidFill>
                <a:srgbClr val="000000"/>
              </a:solidFill>
              <a:latin typeface="Helvetica Neue"/>
              <a:ea typeface="Helvetica Neue"/>
              <a:cs typeface="Helvetica Neue"/>
              <a:sym typeface="Helvetica Neue"/>
            </a:endParaRPr>
          </a:p>
          <a:p>
            <a:pPr indent="0" lvl="0" marL="0" rtl="0" algn="l">
              <a:spcBef>
                <a:spcPts val="1600"/>
              </a:spcBef>
              <a:spcAft>
                <a:spcPts val="1600"/>
              </a:spcAft>
              <a:buNone/>
            </a:pPr>
            <a:r>
              <a:rPr lang="zh-CN" sz="1400">
                <a:solidFill>
                  <a:srgbClr val="000000"/>
                </a:solidFill>
                <a:latin typeface="Helvetica Neue"/>
                <a:ea typeface="Helvetica Neue"/>
                <a:cs typeface="Helvetica Neue"/>
                <a:sym typeface="Helvetica Neue"/>
              </a:rPr>
              <a:t>At the end, we would have liked to bound each tree in a box which would be later used in our classification step.</a:t>
            </a:r>
            <a:endParaRPr sz="1400">
              <a:solidFill>
                <a:srgbClr val="000000"/>
              </a:solidFill>
              <a:latin typeface="Helvetica Neue"/>
              <a:ea typeface="Helvetica Neue"/>
              <a:cs typeface="Helvetica Neue"/>
              <a:sym typeface="Helvetica Neue"/>
            </a:endParaRPr>
          </a:p>
        </p:txBody>
      </p:sp>
      <p:pic>
        <p:nvPicPr>
          <p:cNvPr descr="Image result for object detection aerial imagery" id="166" name="Google Shape;166;p25"/>
          <p:cNvPicPr preferRelativeResize="0"/>
          <p:nvPr/>
        </p:nvPicPr>
        <p:blipFill>
          <a:blip r:embed="rId3">
            <a:alphaModFix/>
          </a:blip>
          <a:stretch>
            <a:fillRect/>
          </a:stretch>
        </p:blipFill>
        <p:spPr>
          <a:xfrm>
            <a:off x="3637851" y="1106603"/>
            <a:ext cx="5506150" cy="37964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0" name="Shape 170"/>
        <p:cNvGrpSpPr/>
        <p:nvPr/>
      </p:nvGrpSpPr>
      <p:grpSpPr>
        <a:xfrm>
          <a:off x="0" y="0"/>
          <a:ext cx="0" cy="0"/>
          <a:chOff x="0" y="0"/>
          <a:chExt cx="0" cy="0"/>
        </a:xfrm>
      </p:grpSpPr>
      <p:sp>
        <p:nvSpPr>
          <p:cNvPr id="171" name="Google Shape;171;p2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YOLO (You Only Look Once)</a:t>
            </a:r>
            <a:endParaRPr/>
          </a:p>
        </p:txBody>
      </p:sp>
      <p:sp>
        <p:nvSpPr>
          <p:cNvPr id="172" name="Google Shape;172;p26"/>
          <p:cNvSpPr txBox="1"/>
          <p:nvPr>
            <p:ph idx="1" type="body"/>
          </p:nvPr>
        </p:nvSpPr>
        <p:spPr>
          <a:xfrm>
            <a:off x="5050250" y="2126175"/>
            <a:ext cx="38274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zh-CN" sz="1400">
                <a:solidFill>
                  <a:srgbClr val="000000"/>
                </a:solidFill>
                <a:latin typeface="Helvetica Neue"/>
                <a:ea typeface="Helvetica Neue"/>
                <a:cs typeface="Helvetica Neue"/>
                <a:sym typeface="Helvetica Neue"/>
              </a:rPr>
              <a:t>YOLO applies a single neural network to the entire image. This network divides the image into regions and predicts bounding boxes and probabilities for each region. These bounding boxes are weighted by the predicted probabilities.</a:t>
            </a:r>
            <a:endParaRPr sz="1400">
              <a:solidFill>
                <a:srgbClr val="000000"/>
              </a:solidFill>
              <a:latin typeface="Helvetica Neue"/>
              <a:ea typeface="Helvetica Neue"/>
              <a:cs typeface="Helvetica Neue"/>
              <a:sym typeface="Helvetica Neue"/>
            </a:endParaRPr>
          </a:p>
        </p:txBody>
      </p:sp>
      <p:pic>
        <p:nvPicPr>
          <p:cNvPr descr="model_2" id="173" name="Google Shape;173;p26"/>
          <p:cNvPicPr preferRelativeResize="0"/>
          <p:nvPr/>
        </p:nvPicPr>
        <p:blipFill>
          <a:blip r:embed="rId3">
            <a:alphaModFix/>
          </a:blip>
          <a:stretch>
            <a:fillRect/>
          </a:stretch>
        </p:blipFill>
        <p:spPr>
          <a:xfrm>
            <a:off x="729450" y="2028800"/>
            <a:ext cx="4129500" cy="24558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7" name="Shape 177"/>
        <p:cNvGrpSpPr/>
        <p:nvPr/>
      </p:nvGrpSpPr>
      <p:grpSpPr>
        <a:xfrm>
          <a:off x="0" y="0"/>
          <a:ext cx="0" cy="0"/>
          <a:chOff x="0" y="0"/>
          <a:chExt cx="0" cy="0"/>
        </a:xfrm>
      </p:grpSpPr>
      <p:sp>
        <p:nvSpPr>
          <p:cNvPr id="178" name="Google Shape;178;p2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Object Recognition Challenges</a:t>
            </a:r>
            <a:endParaRPr/>
          </a:p>
        </p:txBody>
      </p:sp>
      <p:sp>
        <p:nvSpPr>
          <p:cNvPr id="179" name="Google Shape;179;p27"/>
          <p:cNvSpPr txBox="1"/>
          <p:nvPr>
            <p:ph idx="1" type="body"/>
          </p:nvPr>
        </p:nvSpPr>
        <p:spPr>
          <a:xfrm>
            <a:off x="729450" y="2078875"/>
            <a:ext cx="3298200" cy="213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sz="1400">
                <a:solidFill>
                  <a:srgbClr val="000000"/>
                </a:solidFill>
                <a:latin typeface="Helvetica Neue"/>
                <a:ea typeface="Helvetica Neue"/>
                <a:cs typeface="Helvetica Neue"/>
                <a:sym typeface="Helvetica Neue"/>
              </a:rPr>
              <a:t>However, these methods are relatively new and many are not implemented for the Python or Spark environment. </a:t>
            </a:r>
            <a:endParaRPr sz="1400">
              <a:solidFill>
                <a:srgbClr val="000000"/>
              </a:solidFill>
              <a:latin typeface="Helvetica Neue"/>
              <a:ea typeface="Helvetica Neue"/>
              <a:cs typeface="Helvetica Neue"/>
              <a:sym typeface="Helvetica Neue"/>
            </a:endParaRPr>
          </a:p>
          <a:p>
            <a:pPr indent="0" lvl="0" marL="0" rtl="0" algn="l">
              <a:spcBef>
                <a:spcPts val="1600"/>
              </a:spcBef>
              <a:spcAft>
                <a:spcPts val="0"/>
              </a:spcAft>
              <a:buNone/>
            </a:pPr>
            <a:r>
              <a:rPr lang="zh-CN" sz="1400">
                <a:solidFill>
                  <a:srgbClr val="000000"/>
                </a:solidFill>
                <a:latin typeface="Helvetica Neue"/>
                <a:ea typeface="Helvetica Neue"/>
                <a:cs typeface="Helvetica Neue"/>
                <a:sym typeface="Helvetica Neue"/>
              </a:rPr>
              <a:t>We were unable to get a functional object recognition model at the time of this presentation, but will continue to work on implementation.</a:t>
            </a:r>
            <a:endParaRPr sz="1400">
              <a:solidFill>
                <a:srgbClr val="000000"/>
              </a:solidFill>
              <a:latin typeface="Helvetica Neue"/>
              <a:ea typeface="Helvetica Neue"/>
              <a:cs typeface="Helvetica Neue"/>
              <a:sym typeface="Helvetica Neue"/>
            </a:endParaRPr>
          </a:p>
          <a:p>
            <a:pPr indent="0" lvl="0" marL="0" rtl="0" algn="l">
              <a:spcBef>
                <a:spcPts val="1600"/>
              </a:spcBef>
              <a:spcAft>
                <a:spcPts val="1600"/>
              </a:spcAft>
              <a:buNone/>
            </a:pPr>
            <a:r>
              <a:t/>
            </a:r>
            <a:endParaRPr/>
          </a:p>
        </p:txBody>
      </p:sp>
      <p:pic>
        <p:nvPicPr>
          <p:cNvPr descr="Image result for jupyter notebook error" id="180" name="Google Shape;180;p27"/>
          <p:cNvPicPr preferRelativeResize="0"/>
          <p:nvPr/>
        </p:nvPicPr>
        <p:blipFill>
          <a:blip r:embed="rId3">
            <a:alphaModFix/>
          </a:blip>
          <a:stretch>
            <a:fillRect/>
          </a:stretch>
        </p:blipFill>
        <p:spPr>
          <a:xfrm>
            <a:off x="4192125" y="1977625"/>
            <a:ext cx="4226015" cy="29848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4" name="Shape 184"/>
        <p:cNvGrpSpPr/>
        <p:nvPr/>
      </p:nvGrpSpPr>
      <p:grpSpPr>
        <a:xfrm>
          <a:off x="0" y="0"/>
          <a:ext cx="0" cy="0"/>
          <a:chOff x="0" y="0"/>
          <a:chExt cx="0" cy="0"/>
        </a:xfrm>
      </p:grpSpPr>
      <p:sp>
        <p:nvSpPr>
          <p:cNvPr id="185" name="Google Shape;185;p28"/>
          <p:cNvSpPr txBox="1"/>
          <p:nvPr>
            <p:ph type="title"/>
          </p:nvPr>
        </p:nvSpPr>
        <p:spPr>
          <a:xfrm>
            <a:off x="729450" y="1318650"/>
            <a:ext cx="3423300" cy="58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latin typeface="Helvetica Neue"/>
                <a:ea typeface="Helvetica Neue"/>
                <a:cs typeface="Helvetica Neue"/>
                <a:sym typeface="Helvetica Neue"/>
              </a:rPr>
              <a:t>Image Classification</a:t>
            </a:r>
            <a:endParaRPr sz="1400">
              <a:latin typeface="Helvetica Neue"/>
              <a:ea typeface="Helvetica Neue"/>
              <a:cs typeface="Helvetica Neue"/>
              <a:sym typeface="Helvetica Neue"/>
            </a:endParaRPr>
          </a:p>
        </p:txBody>
      </p:sp>
      <p:pic>
        <p:nvPicPr>
          <p:cNvPr id="186" name="Google Shape;186;p28"/>
          <p:cNvPicPr preferRelativeResize="0"/>
          <p:nvPr/>
        </p:nvPicPr>
        <p:blipFill>
          <a:blip r:embed="rId3">
            <a:alphaModFix/>
          </a:blip>
          <a:stretch>
            <a:fillRect/>
          </a:stretch>
        </p:blipFill>
        <p:spPr>
          <a:xfrm>
            <a:off x="729450" y="2820238"/>
            <a:ext cx="2618275" cy="2093500"/>
          </a:xfrm>
          <a:prstGeom prst="rect">
            <a:avLst/>
          </a:prstGeom>
          <a:noFill/>
          <a:ln cap="flat" cmpd="sng" w="19050">
            <a:solidFill>
              <a:schemeClr val="dk2"/>
            </a:solidFill>
            <a:prstDash val="solid"/>
            <a:round/>
            <a:headEnd len="sm" w="sm" type="none"/>
            <a:tailEnd len="sm" w="sm" type="none"/>
          </a:ln>
        </p:spPr>
      </p:pic>
      <p:pic>
        <p:nvPicPr>
          <p:cNvPr id="187" name="Google Shape;187;p28"/>
          <p:cNvPicPr preferRelativeResize="0"/>
          <p:nvPr/>
        </p:nvPicPr>
        <p:blipFill>
          <a:blip r:embed="rId4">
            <a:alphaModFix/>
          </a:blip>
          <a:stretch>
            <a:fillRect/>
          </a:stretch>
        </p:blipFill>
        <p:spPr>
          <a:xfrm>
            <a:off x="4564950" y="2617475"/>
            <a:ext cx="2618275" cy="2296287"/>
          </a:xfrm>
          <a:prstGeom prst="rect">
            <a:avLst/>
          </a:prstGeom>
          <a:noFill/>
          <a:ln cap="flat" cmpd="sng" w="19050">
            <a:solidFill>
              <a:schemeClr val="dk2"/>
            </a:solidFill>
            <a:prstDash val="solid"/>
            <a:round/>
            <a:headEnd len="sm" w="sm" type="none"/>
            <a:tailEnd len="sm" w="sm" type="none"/>
          </a:ln>
        </p:spPr>
      </p:pic>
      <p:sp>
        <p:nvSpPr>
          <p:cNvPr id="188" name="Google Shape;188;p28"/>
          <p:cNvSpPr txBox="1"/>
          <p:nvPr>
            <p:ph type="title"/>
          </p:nvPr>
        </p:nvSpPr>
        <p:spPr>
          <a:xfrm>
            <a:off x="4564950" y="1637700"/>
            <a:ext cx="2666400" cy="677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sz="1400">
                <a:latin typeface="Helvetica Neue"/>
                <a:ea typeface="Helvetica Neue"/>
                <a:cs typeface="Helvetica Neue"/>
                <a:sym typeface="Helvetica Neue"/>
              </a:rPr>
              <a:t>Can we tell the difference?</a:t>
            </a:r>
            <a:endParaRPr sz="1400">
              <a:latin typeface="Helvetica Neue"/>
              <a:ea typeface="Helvetica Neue"/>
              <a:cs typeface="Helvetica Neue"/>
              <a:sym typeface="Helvetica Neue"/>
            </a:endParaRPr>
          </a:p>
          <a:p>
            <a:pPr indent="0" lvl="0" marL="0" rtl="0" algn="l">
              <a:spcBef>
                <a:spcPts val="0"/>
              </a:spcBef>
              <a:spcAft>
                <a:spcPts val="0"/>
              </a:spcAft>
              <a:buNone/>
            </a:pPr>
            <a:r>
              <a:rPr lang="zh-CN" sz="1400">
                <a:latin typeface="Helvetica Neue"/>
                <a:ea typeface="Helvetica Neue"/>
                <a:cs typeface="Helvetica Neue"/>
                <a:sym typeface="Helvetica Neue"/>
              </a:rPr>
              <a:t>Can a machine?</a:t>
            </a:r>
            <a:endParaRPr sz="1400">
              <a:latin typeface="Helvetica Neue"/>
              <a:ea typeface="Helvetica Neue"/>
              <a:cs typeface="Helvetica Neue"/>
              <a:sym typeface="Helvetica Neue"/>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2" name="Shape 192"/>
        <p:cNvGrpSpPr/>
        <p:nvPr/>
      </p:nvGrpSpPr>
      <p:grpSpPr>
        <a:xfrm>
          <a:off x="0" y="0"/>
          <a:ext cx="0" cy="0"/>
          <a:chOff x="0" y="0"/>
          <a:chExt cx="0" cy="0"/>
        </a:xfrm>
      </p:grpSpPr>
      <p:sp>
        <p:nvSpPr>
          <p:cNvPr id="193" name="Google Shape;193;p29"/>
          <p:cNvSpPr txBox="1"/>
          <p:nvPr>
            <p:ph type="title"/>
          </p:nvPr>
        </p:nvSpPr>
        <p:spPr>
          <a:xfrm>
            <a:off x="727650" y="133120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latin typeface="Helvetica Neue"/>
                <a:ea typeface="Helvetica Neue"/>
                <a:cs typeface="Helvetica Neue"/>
                <a:sym typeface="Helvetica Neue"/>
              </a:rPr>
              <a:t>Linear SVM</a:t>
            </a:r>
            <a:endParaRPr>
              <a:latin typeface="Helvetica Neue"/>
              <a:ea typeface="Helvetica Neue"/>
              <a:cs typeface="Helvetica Neue"/>
              <a:sym typeface="Helvetica Neue"/>
            </a:endParaRPr>
          </a:p>
        </p:txBody>
      </p:sp>
      <p:sp>
        <p:nvSpPr>
          <p:cNvPr id="194" name="Google Shape;194;p29"/>
          <p:cNvSpPr txBox="1"/>
          <p:nvPr>
            <p:ph idx="1" type="body"/>
          </p:nvPr>
        </p:nvSpPr>
        <p:spPr>
          <a:xfrm>
            <a:off x="729450" y="2078875"/>
            <a:ext cx="3158100" cy="22611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Clr>
                <a:srgbClr val="222222"/>
              </a:buClr>
              <a:buSzPts val="1200"/>
              <a:buFont typeface="Helvetica Neue"/>
              <a:buChar char="●"/>
            </a:pPr>
            <a:r>
              <a:rPr lang="zh-CN" sz="1200">
                <a:solidFill>
                  <a:srgbClr val="222222"/>
                </a:solidFill>
                <a:highlight>
                  <a:srgbClr val="FFFFFF"/>
                </a:highlight>
                <a:latin typeface="Helvetica Neue"/>
                <a:ea typeface="Helvetica Neue"/>
                <a:cs typeface="Helvetica Neue"/>
                <a:sym typeface="Helvetica Neue"/>
              </a:rPr>
              <a:t>Find the maximum-margin hyperplane that divides the group of points Class 1 and Class 2.</a:t>
            </a:r>
            <a:br>
              <a:rPr lang="zh-CN" sz="1200">
                <a:solidFill>
                  <a:srgbClr val="222222"/>
                </a:solidFill>
                <a:highlight>
                  <a:srgbClr val="FFFFFF"/>
                </a:highlight>
                <a:latin typeface="Helvetica Neue"/>
                <a:ea typeface="Helvetica Neue"/>
                <a:cs typeface="Helvetica Neue"/>
                <a:sym typeface="Helvetica Neue"/>
              </a:rPr>
            </a:br>
            <a:endParaRPr sz="1200">
              <a:solidFill>
                <a:srgbClr val="222222"/>
              </a:solidFill>
              <a:highlight>
                <a:srgbClr val="FFFFFF"/>
              </a:highlight>
              <a:latin typeface="Helvetica Neue"/>
              <a:ea typeface="Helvetica Neue"/>
              <a:cs typeface="Helvetica Neue"/>
              <a:sym typeface="Helvetica Neue"/>
            </a:endParaRPr>
          </a:p>
          <a:p>
            <a:pPr indent="-304800" lvl="0" marL="457200" rtl="0" algn="l">
              <a:spcBef>
                <a:spcPts val="0"/>
              </a:spcBef>
              <a:spcAft>
                <a:spcPts val="0"/>
              </a:spcAft>
              <a:buClr>
                <a:srgbClr val="222222"/>
              </a:buClr>
              <a:buSzPts val="1200"/>
              <a:buFont typeface="Helvetica Neue"/>
              <a:buChar char="●"/>
            </a:pPr>
            <a:r>
              <a:rPr lang="zh-CN" sz="1200">
                <a:solidFill>
                  <a:srgbClr val="222222"/>
                </a:solidFill>
                <a:highlight>
                  <a:srgbClr val="FFFFFF"/>
                </a:highlight>
                <a:latin typeface="Helvetica Neue"/>
                <a:ea typeface="Helvetica Neue"/>
                <a:cs typeface="Helvetica Neue"/>
                <a:sym typeface="Helvetica Neue"/>
              </a:rPr>
              <a:t>The star and the circles shaded in yellow represent the Support Vector.</a:t>
            </a:r>
            <a:br>
              <a:rPr lang="zh-CN" sz="1200">
                <a:solidFill>
                  <a:srgbClr val="222222"/>
                </a:solidFill>
                <a:highlight>
                  <a:srgbClr val="FFFFFF"/>
                </a:highlight>
                <a:latin typeface="Helvetica Neue"/>
                <a:ea typeface="Helvetica Neue"/>
                <a:cs typeface="Helvetica Neue"/>
                <a:sym typeface="Helvetica Neue"/>
              </a:rPr>
            </a:br>
            <a:endParaRPr sz="1200">
              <a:solidFill>
                <a:srgbClr val="222222"/>
              </a:solidFill>
              <a:highlight>
                <a:srgbClr val="FFFFFF"/>
              </a:highlight>
              <a:latin typeface="Helvetica Neue"/>
              <a:ea typeface="Helvetica Neue"/>
              <a:cs typeface="Helvetica Neue"/>
              <a:sym typeface="Helvetica Neue"/>
            </a:endParaRPr>
          </a:p>
          <a:p>
            <a:pPr indent="-304800" lvl="0" marL="457200" rtl="0" algn="l">
              <a:spcBef>
                <a:spcPts val="0"/>
              </a:spcBef>
              <a:spcAft>
                <a:spcPts val="0"/>
              </a:spcAft>
              <a:buClr>
                <a:srgbClr val="222222"/>
              </a:buClr>
              <a:buSzPts val="1200"/>
              <a:buFont typeface="Helvetica Neue"/>
              <a:buChar char="●"/>
            </a:pPr>
            <a:r>
              <a:rPr lang="zh-CN" sz="1200">
                <a:solidFill>
                  <a:srgbClr val="222222"/>
                </a:solidFill>
                <a:highlight>
                  <a:srgbClr val="FFFFFF"/>
                </a:highlight>
                <a:latin typeface="Helvetica Neue"/>
                <a:ea typeface="Helvetica Neue"/>
                <a:cs typeface="Helvetica Neue"/>
                <a:sym typeface="Helvetica Neue"/>
              </a:rPr>
              <a:t>Goal is to use this gap to properly classify the data into Class 1 or Class 2.</a:t>
            </a:r>
            <a:endParaRPr sz="1200">
              <a:solidFill>
                <a:srgbClr val="222222"/>
              </a:solidFill>
              <a:highlight>
                <a:srgbClr val="FFFFFF"/>
              </a:highlight>
              <a:latin typeface="Helvetica Neue"/>
              <a:ea typeface="Helvetica Neue"/>
              <a:cs typeface="Helvetica Neue"/>
              <a:sym typeface="Helvetica Neue"/>
            </a:endParaRPr>
          </a:p>
        </p:txBody>
      </p:sp>
      <p:pic>
        <p:nvPicPr>
          <p:cNvPr id="195" name="Google Shape;195;p29"/>
          <p:cNvPicPr preferRelativeResize="0"/>
          <p:nvPr/>
        </p:nvPicPr>
        <p:blipFill>
          <a:blip r:embed="rId3">
            <a:alphaModFix/>
          </a:blip>
          <a:stretch>
            <a:fillRect/>
          </a:stretch>
        </p:blipFill>
        <p:spPr>
          <a:xfrm>
            <a:off x="3949200" y="1148950"/>
            <a:ext cx="4762500" cy="34861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9" name="Shape 199"/>
        <p:cNvGrpSpPr/>
        <p:nvPr/>
      </p:nvGrpSpPr>
      <p:grpSpPr>
        <a:xfrm>
          <a:off x="0" y="0"/>
          <a:ext cx="0" cy="0"/>
          <a:chOff x="0" y="0"/>
          <a:chExt cx="0" cy="0"/>
        </a:xfrm>
      </p:grpSpPr>
      <p:sp>
        <p:nvSpPr>
          <p:cNvPr id="200" name="Google Shape;200;p30"/>
          <p:cNvSpPr txBox="1"/>
          <p:nvPr>
            <p:ph type="title"/>
          </p:nvPr>
        </p:nvSpPr>
        <p:spPr>
          <a:xfrm>
            <a:off x="662275" y="925225"/>
            <a:ext cx="7688700" cy="1049700"/>
          </a:xfrm>
          <a:prstGeom prst="rect">
            <a:avLst/>
          </a:prstGeom>
        </p:spPr>
        <p:txBody>
          <a:bodyPr anchorCtr="0" anchor="t" bIns="91425" lIns="91425" spcFirstLastPara="1" rIns="91425" wrap="square" tIns="91425">
            <a:noAutofit/>
          </a:bodyPr>
          <a:lstStyle/>
          <a:p>
            <a:pPr indent="0" lvl="0" marL="0" rtl="0" algn="l">
              <a:spcBef>
                <a:spcPts val="3000"/>
              </a:spcBef>
              <a:spcAft>
                <a:spcPts val="0"/>
              </a:spcAft>
              <a:buNone/>
            </a:pPr>
            <a:r>
              <a:rPr lang="zh-CN" sz="2800">
                <a:solidFill>
                  <a:srgbClr val="000000"/>
                </a:solidFill>
                <a:latin typeface="Helvetica Neue"/>
                <a:ea typeface="Helvetica Neue"/>
                <a:cs typeface="Helvetica Neue"/>
                <a:sym typeface="Helvetica Neue"/>
              </a:rPr>
              <a:t>Convolutional Neural Networks</a:t>
            </a:r>
            <a:endParaRPr sz="2800">
              <a:solidFill>
                <a:srgbClr val="000000"/>
              </a:solidFill>
              <a:latin typeface="Helvetica Neue"/>
              <a:ea typeface="Helvetica Neue"/>
              <a:cs typeface="Helvetica Neue"/>
              <a:sym typeface="Helvetica Neue"/>
            </a:endParaRPr>
          </a:p>
          <a:p>
            <a:pPr indent="0" lvl="0" marL="0" rtl="0" algn="l">
              <a:spcBef>
                <a:spcPts val="3000"/>
              </a:spcBef>
              <a:spcAft>
                <a:spcPts val="1500"/>
              </a:spcAft>
              <a:buNone/>
            </a:pPr>
            <a:r>
              <a:t/>
            </a:r>
            <a:endParaRPr sz="2800">
              <a:solidFill>
                <a:srgbClr val="000000"/>
              </a:solidFill>
              <a:latin typeface="Helvetica Neue"/>
              <a:ea typeface="Helvetica Neue"/>
              <a:cs typeface="Helvetica Neue"/>
              <a:sym typeface="Helvetica Neue"/>
            </a:endParaRPr>
          </a:p>
        </p:txBody>
      </p:sp>
      <p:sp>
        <p:nvSpPr>
          <p:cNvPr id="201" name="Google Shape;201;p30"/>
          <p:cNvSpPr txBox="1"/>
          <p:nvPr>
            <p:ph idx="1" type="body"/>
          </p:nvPr>
        </p:nvSpPr>
        <p:spPr>
          <a:xfrm>
            <a:off x="727650" y="1803050"/>
            <a:ext cx="7688700" cy="3064500"/>
          </a:xfrm>
          <a:prstGeom prst="rect">
            <a:avLst/>
          </a:prstGeom>
        </p:spPr>
        <p:txBody>
          <a:bodyPr anchorCtr="0" anchor="t" bIns="91425" lIns="91425" spcFirstLastPara="1" rIns="91425" wrap="square" tIns="91425">
            <a:noAutofit/>
          </a:bodyPr>
          <a:lstStyle/>
          <a:p>
            <a:pPr indent="-304800" lvl="0" marL="457200" rtl="0" algn="l">
              <a:spcBef>
                <a:spcPts val="1500"/>
              </a:spcBef>
              <a:spcAft>
                <a:spcPts val="0"/>
              </a:spcAft>
              <a:buClr>
                <a:srgbClr val="000000"/>
              </a:buClr>
              <a:buSzPts val="1200"/>
              <a:buFont typeface="Helvetica Neue"/>
              <a:buChar char="●"/>
            </a:pPr>
            <a:r>
              <a:rPr b="1" lang="zh-CN" sz="1200">
                <a:solidFill>
                  <a:srgbClr val="000000"/>
                </a:solidFill>
                <a:highlight>
                  <a:srgbClr val="FFFFFF"/>
                </a:highlight>
                <a:latin typeface="Helvetica Neue"/>
                <a:ea typeface="Helvetica Neue"/>
                <a:cs typeface="Helvetica Neue"/>
                <a:sym typeface="Helvetica Neue"/>
              </a:rPr>
              <a:t>Convolutional Layer</a:t>
            </a:r>
            <a:r>
              <a:rPr lang="zh-CN" sz="1200">
                <a:solidFill>
                  <a:srgbClr val="000000"/>
                </a:solidFill>
                <a:highlight>
                  <a:srgbClr val="FFFFFF"/>
                </a:highlight>
                <a:latin typeface="Helvetica Neue"/>
                <a:ea typeface="Helvetica Neue"/>
                <a:cs typeface="Helvetica Neue"/>
                <a:sym typeface="Helvetica Neue"/>
              </a:rPr>
              <a:t>, </a:t>
            </a:r>
            <a:r>
              <a:rPr b="1" lang="zh-CN" sz="1200">
                <a:solidFill>
                  <a:srgbClr val="000000"/>
                </a:solidFill>
                <a:highlight>
                  <a:srgbClr val="FFFFFF"/>
                </a:highlight>
                <a:latin typeface="Helvetica Neue"/>
                <a:ea typeface="Helvetica Neue"/>
                <a:cs typeface="Helvetica Neue"/>
                <a:sym typeface="Helvetica Neue"/>
              </a:rPr>
              <a:t>Pooling Layer</a:t>
            </a:r>
            <a:r>
              <a:rPr lang="zh-CN" sz="1200">
                <a:solidFill>
                  <a:srgbClr val="000000"/>
                </a:solidFill>
                <a:highlight>
                  <a:srgbClr val="FFFFFF"/>
                </a:highlight>
                <a:latin typeface="Helvetica Neue"/>
                <a:ea typeface="Helvetica Neue"/>
                <a:cs typeface="Helvetica Neue"/>
                <a:sym typeface="Helvetica Neue"/>
              </a:rPr>
              <a:t>, and </a:t>
            </a:r>
            <a:r>
              <a:rPr b="1" lang="zh-CN" sz="1200">
                <a:solidFill>
                  <a:srgbClr val="000000"/>
                </a:solidFill>
                <a:highlight>
                  <a:srgbClr val="FFFFFF"/>
                </a:highlight>
                <a:latin typeface="Helvetica Neue"/>
                <a:ea typeface="Helvetica Neue"/>
                <a:cs typeface="Helvetica Neue"/>
                <a:sym typeface="Helvetica Neue"/>
              </a:rPr>
              <a:t>Fully-Connected Layer</a:t>
            </a:r>
            <a:endParaRPr b="1" sz="1200">
              <a:solidFill>
                <a:srgbClr val="000000"/>
              </a:solidFill>
              <a:highlight>
                <a:srgbClr val="FFFFFF"/>
              </a:highlight>
              <a:latin typeface="Helvetica Neue"/>
              <a:ea typeface="Helvetica Neue"/>
              <a:cs typeface="Helvetica Neue"/>
              <a:sym typeface="Helvetica Neue"/>
            </a:endParaRPr>
          </a:p>
          <a:p>
            <a:pPr indent="-304800" lvl="0" marL="457200" rtl="0" algn="l">
              <a:spcBef>
                <a:spcPts val="0"/>
              </a:spcBef>
              <a:spcAft>
                <a:spcPts val="0"/>
              </a:spcAft>
              <a:buClr>
                <a:srgbClr val="000000"/>
              </a:buClr>
              <a:buSzPts val="1200"/>
              <a:buFont typeface="Helvetica Neue"/>
              <a:buChar char="●"/>
            </a:pPr>
            <a:r>
              <a:rPr lang="zh-CN" sz="1200">
                <a:solidFill>
                  <a:srgbClr val="000000"/>
                </a:solidFill>
                <a:highlight>
                  <a:srgbClr val="FFFFFF"/>
                </a:highlight>
                <a:latin typeface="Helvetica Neue"/>
                <a:ea typeface="Helvetica Neue"/>
                <a:cs typeface="Helvetica Neue"/>
                <a:sym typeface="Helvetica Neue"/>
              </a:rPr>
              <a:t>CONV layer will compute the output of neurons that are connected to local regions in the input, each computing a dot product between their weights and a small region they are connected to in the input volume.  (finds the most important features).</a:t>
            </a:r>
            <a:endParaRPr sz="1200">
              <a:solidFill>
                <a:srgbClr val="000000"/>
              </a:solidFill>
              <a:highlight>
                <a:srgbClr val="FFFFFF"/>
              </a:highlight>
              <a:latin typeface="Helvetica Neue"/>
              <a:ea typeface="Helvetica Neue"/>
              <a:cs typeface="Helvetica Neue"/>
              <a:sym typeface="Helvetica Neue"/>
            </a:endParaRPr>
          </a:p>
          <a:p>
            <a:pPr indent="-304800" lvl="0" marL="457200" rtl="0" algn="l">
              <a:spcBef>
                <a:spcPts val="0"/>
              </a:spcBef>
              <a:spcAft>
                <a:spcPts val="0"/>
              </a:spcAft>
              <a:buClr>
                <a:srgbClr val="000000"/>
              </a:buClr>
              <a:buSzPts val="1200"/>
              <a:buFont typeface="Helvetica Neue"/>
              <a:buChar char="●"/>
            </a:pPr>
            <a:r>
              <a:rPr lang="zh-CN" sz="1200">
                <a:solidFill>
                  <a:srgbClr val="000000"/>
                </a:solidFill>
                <a:highlight>
                  <a:srgbClr val="FFFFFF"/>
                </a:highlight>
                <a:latin typeface="Helvetica Neue"/>
                <a:ea typeface="Helvetica Neue"/>
                <a:cs typeface="Helvetica Neue"/>
                <a:sym typeface="Helvetica Neue"/>
              </a:rPr>
              <a:t>POOL layer will perform a downsampling operation along the spatial dimensions.</a:t>
            </a:r>
            <a:endParaRPr sz="1200">
              <a:solidFill>
                <a:srgbClr val="000000"/>
              </a:solidFill>
              <a:highlight>
                <a:srgbClr val="FFFFFF"/>
              </a:highlight>
              <a:latin typeface="Helvetica Neue"/>
              <a:ea typeface="Helvetica Neue"/>
              <a:cs typeface="Helvetica Neue"/>
              <a:sym typeface="Helvetica Neue"/>
            </a:endParaRPr>
          </a:p>
          <a:p>
            <a:pPr indent="-304800" lvl="0" marL="457200" rtl="0" algn="l">
              <a:spcBef>
                <a:spcPts val="0"/>
              </a:spcBef>
              <a:spcAft>
                <a:spcPts val="0"/>
              </a:spcAft>
              <a:buClr>
                <a:srgbClr val="000000"/>
              </a:buClr>
              <a:buSzPts val="1200"/>
              <a:buFont typeface="Helvetica Neue"/>
              <a:buChar char="●"/>
            </a:pPr>
            <a:r>
              <a:rPr lang="zh-CN" sz="1200">
                <a:solidFill>
                  <a:srgbClr val="000000"/>
                </a:solidFill>
                <a:highlight>
                  <a:srgbClr val="FFFFFF"/>
                </a:highlight>
                <a:latin typeface="Helvetica Neue"/>
                <a:ea typeface="Helvetica Neue"/>
                <a:cs typeface="Helvetica Neue"/>
                <a:sym typeface="Helvetica Neue"/>
              </a:rPr>
              <a:t>FC (i.e. fully-connected) layer will compute the class scores, giving a final score.</a:t>
            </a:r>
            <a:endParaRPr sz="1200">
              <a:solidFill>
                <a:srgbClr val="000000"/>
              </a:solidFill>
              <a:highlight>
                <a:srgbClr val="FFFFFF"/>
              </a:highlight>
              <a:latin typeface="Helvetica Neue"/>
              <a:ea typeface="Helvetica Neue"/>
              <a:cs typeface="Helvetica Neue"/>
              <a:sym typeface="Helvetica Neue"/>
            </a:endParaRPr>
          </a:p>
          <a:p>
            <a:pPr indent="0" lvl="0" marL="0" rtl="0" algn="l">
              <a:spcBef>
                <a:spcPts val="1500"/>
              </a:spcBef>
              <a:spcAft>
                <a:spcPts val="1600"/>
              </a:spcAft>
              <a:buNone/>
            </a:pPr>
            <a:r>
              <a:t/>
            </a:r>
            <a:endParaRPr sz="1050">
              <a:solidFill>
                <a:srgbClr val="222222"/>
              </a:solidFill>
              <a:highlight>
                <a:srgbClr val="FFFFFF"/>
              </a:highlight>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5" name="Shape 205"/>
        <p:cNvGrpSpPr/>
        <p:nvPr/>
      </p:nvGrpSpPr>
      <p:grpSpPr>
        <a:xfrm>
          <a:off x="0" y="0"/>
          <a:ext cx="0" cy="0"/>
          <a:chOff x="0" y="0"/>
          <a:chExt cx="0" cy="0"/>
        </a:xfrm>
      </p:grpSpPr>
      <p:sp>
        <p:nvSpPr>
          <p:cNvPr id="206" name="Google Shape;206;p3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More information on CNN’s</a:t>
            </a:r>
            <a:endParaRPr/>
          </a:p>
        </p:txBody>
      </p:sp>
      <p:sp>
        <p:nvSpPr>
          <p:cNvPr id="207" name="Google Shape;207;p3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u="sng">
                <a:solidFill>
                  <a:schemeClr val="hlink"/>
                </a:solidFill>
                <a:hlinkClick r:id="rId3"/>
              </a:rPr>
              <a:t>http://cs231n.github.io/</a:t>
            </a:r>
            <a:endParaRPr/>
          </a:p>
          <a:p>
            <a:pPr indent="0" lvl="0" marL="0" rtl="0" algn="l">
              <a:spcBef>
                <a:spcPts val="1600"/>
              </a:spcBef>
              <a:spcAft>
                <a:spcPts val="1600"/>
              </a:spcAft>
              <a:buNone/>
            </a:pPr>
            <a:r>
              <a:rPr lang="zh-CN" sz="1200">
                <a:solidFill>
                  <a:srgbClr val="000000"/>
                </a:solidFill>
                <a:highlight>
                  <a:srgbClr val="FFFFFF"/>
                </a:highlight>
                <a:latin typeface="Arial"/>
                <a:ea typeface="Arial"/>
                <a:cs typeface="Arial"/>
                <a:sym typeface="Arial"/>
              </a:rPr>
              <a:t>Stanford CS class </a:t>
            </a:r>
            <a:r>
              <a:rPr lang="zh-CN" sz="1200" u="sng">
                <a:solidFill>
                  <a:srgbClr val="205CAA"/>
                </a:solidFill>
                <a:highlight>
                  <a:srgbClr val="FFFFFF"/>
                </a:highlight>
                <a:latin typeface="Arial"/>
                <a:ea typeface="Arial"/>
                <a:cs typeface="Arial"/>
                <a:sym typeface="Arial"/>
                <a:hlinkClick r:id="rId4"/>
              </a:rPr>
              <a:t>CS231n: Convolutional Neural Networks for Visual Recognition</a:t>
            </a:r>
            <a:r>
              <a:rPr lang="zh-CN" sz="1200">
                <a:solidFill>
                  <a:srgbClr val="000000"/>
                </a:solidFill>
                <a:highlight>
                  <a:srgbClr val="FFFFFF"/>
                </a:highlight>
                <a:latin typeface="Arial"/>
                <a:ea typeface="Arial"/>
                <a:cs typeface="Arial"/>
                <a:sym typeface="Arial"/>
              </a:rPr>
              <a:t>.</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 name="Shape 91"/>
        <p:cNvGrpSpPr/>
        <p:nvPr/>
      </p:nvGrpSpPr>
      <p:grpSpPr>
        <a:xfrm>
          <a:off x="0" y="0"/>
          <a:ext cx="0" cy="0"/>
          <a:chOff x="0" y="0"/>
          <a:chExt cx="0" cy="0"/>
        </a:xfrm>
      </p:grpSpPr>
      <p:sp>
        <p:nvSpPr>
          <p:cNvPr id="92" name="Google Shape;92;p1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Introduction</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1" name="Shape 211"/>
        <p:cNvGrpSpPr/>
        <p:nvPr/>
      </p:nvGrpSpPr>
      <p:grpSpPr>
        <a:xfrm>
          <a:off x="0" y="0"/>
          <a:ext cx="0" cy="0"/>
          <a:chOff x="0" y="0"/>
          <a:chExt cx="0" cy="0"/>
        </a:xfrm>
      </p:grpSpPr>
      <p:sp>
        <p:nvSpPr>
          <p:cNvPr id="212" name="Google Shape;212;p32"/>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zh-CN"/>
              <a:t>Our Neural Net</a:t>
            </a:r>
            <a:endParaRPr/>
          </a:p>
        </p:txBody>
      </p:sp>
      <p:pic>
        <p:nvPicPr>
          <p:cNvPr id="213" name="Google Shape;213;p32"/>
          <p:cNvPicPr preferRelativeResize="0"/>
          <p:nvPr/>
        </p:nvPicPr>
        <p:blipFill rotWithShape="1">
          <a:blip r:embed="rId3">
            <a:alphaModFix/>
          </a:blip>
          <a:srcRect b="0" l="0" r="0" t="8088"/>
          <a:stretch/>
        </p:blipFill>
        <p:spPr>
          <a:xfrm>
            <a:off x="1856575" y="1973600"/>
            <a:ext cx="5434150" cy="2743450"/>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7" name="Shape 217"/>
        <p:cNvGrpSpPr/>
        <p:nvPr/>
      </p:nvGrpSpPr>
      <p:grpSpPr>
        <a:xfrm>
          <a:off x="0" y="0"/>
          <a:ext cx="0" cy="0"/>
          <a:chOff x="0" y="0"/>
          <a:chExt cx="0" cy="0"/>
        </a:xfrm>
      </p:grpSpPr>
      <p:sp>
        <p:nvSpPr>
          <p:cNvPr id="218" name="Google Shape;218;p3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latin typeface="Helvetica Neue"/>
                <a:ea typeface="Helvetica Neue"/>
                <a:cs typeface="Helvetica Neue"/>
                <a:sym typeface="Helvetica Neue"/>
              </a:rPr>
              <a:t>Using Spark for Deep Learning</a:t>
            </a:r>
            <a:endParaRPr>
              <a:latin typeface="Helvetica Neue"/>
              <a:ea typeface="Helvetica Neue"/>
              <a:cs typeface="Helvetica Neue"/>
              <a:sym typeface="Helvetica Neue"/>
            </a:endParaRPr>
          </a:p>
          <a:p>
            <a:pPr indent="0" lvl="0" marL="0" rtl="0" algn="l">
              <a:spcBef>
                <a:spcPts val="0"/>
              </a:spcBef>
              <a:spcAft>
                <a:spcPts val="0"/>
              </a:spcAft>
              <a:buNone/>
            </a:pPr>
            <a:r>
              <a:rPr lang="zh-CN" sz="1400">
                <a:latin typeface="Helvetica Neue"/>
                <a:ea typeface="Helvetica Neue"/>
                <a:cs typeface="Helvetica Neue"/>
                <a:sym typeface="Helvetica Neue"/>
              </a:rPr>
              <a:t>Elephas &amp; Keras</a:t>
            </a:r>
            <a:endParaRPr sz="1400">
              <a:latin typeface="Helvetica Neue"/>
              <a:ea typeface="Helvetica Neue"/>
              <a:cs typeface="Helvetica Neue"/>
              <a:sym typeface="Helvetica Neue"/>
            </a:endParaRPr>
          </a:p>
        </p:txBody>
      </p:sp>
      <p:sp>
        <p:nvSpPr>
          <p:cNvPr id="219" name="Google Shape;219;p33"/>
          <p:cNvSpPr txBox="1"/>
          <p:nvPr>
            <p:ph idx="1" type="body"/>
          </p:nvPr>
        </p:nvSpPr>
        <p:spPr>
          <a:xfrm>
            <a:off x="729450" y="2078875"/>
            <a:ext cx="7688700" cy="13692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zh-CN">
                <a:latin typeface="Helvetica Neue"/>
                <a:ea typeface="Helvetica Neue"/>
                <a:cs typeface="Helvetica Neue"/>
                <a:sym typeface="Helvetica Neue"/>
              </a:rPr>
              <a:t>“Elephas implements a class of data-parallel algorithms on top of Keras, using Spark's RDDs and data frames. Keras Models are initialized on the driver, then serialized and shipped to workers, alongside with data and broadcasted model parameters. Spark workers deserialize the model, train their chunk of data and send their gradients back to the driver. The "master" model on the driver is updated by an optimizer, which takes gradients either synchronously or asynchronously.”</a:t>
            </a:r>
            <a:endParaRPr>
              <a:latin typeface="Helvetica Neue"/>
              <a:ea typeface="Helvetica Neue"/>
              <a:cs typeface="Helvetica Neue"/>
              <a:sym typeface="Helvetica Neue"/>
            </a:endParaRPr>
          </a:p>
        </p:txBody>
      </p:sp>
      <p:sp>
        <p:nvSpPr>
          <p:cNvPr id="220" name="Google Shape;220;p33"/>
          <p:cNvSpPr txBox="1"/>
          <p:nvPr/>
        </p:nvSpPr>
        <p:spPr>
          <a:xfrm>
            <a:off x="729450" y="3448075"/>
            <a:ext cx="7225200" cy="78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CN"/>
              <a:t>Using this tool we have an implementation of Spark into Keras. We can then use Spark’s RDDs and dataframes for Keras models.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4" name="Shape 224"/>
        <p:cNvGrpSpPr/>
        <p:nvPr/>
      </p:nvGrpSpPr>
      <p:grpSpPr>
        <a:xfrm>
          <a:off x="0" y="0"/>
          <a:ext cx="0" cy="0"/>
          <a:chOff x="0" y="0"/>
          <a:chExt cx="0" cy="0"/>
        </a:xfrm>
      </p:grpSpPr>
      <p:sp>
        <p:nvSpPr>
          <p:cNvPr id="225" name="Google Shape;225;p3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latin typeface="Helvetica Neue"/>
                <a:ea typeface="Helvetica Neue"/>
                <a:cs typeface="Helvetica Neue"/>
                <a:sym typeface="Helvetica Neue"/>
              </a:rPr>
              <a:t>Conclusion and Challenges</a:t>
            </a:r>
            <a:endParaRPr>
              <a:latin typeface="Helvetica Neue"/>
              <a:ea typeface="Helvetica Neue"/>
              <a:cs typeface="Helvetica Neue"/>
              <a:sym typeface="Helvetica Neue"/>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9" name="Shape 229"/>
        <p:cNvGrpSpPr/>
        <p:nvPr/>
      </p:nvGrpSpPr>
      <p:grpSpPr>
        <a:xfrm>
          <a:off x="0" y="0"/>
          <a:ext cx="0" cy="0"/>
          <a:chOff x="0" y="0"/>
          <a:chExt cx="0" cy="0"/>
        </a:xfrm>
      </p:grpSpPr>
      <p:sp>
        <p:nvSpPr>
          <p:cNvPr id="230" name="Google Shape;230;p35"/>
          <p:cNvSpPr txBox="1"/>
          <p:nvPr>
            <p:ph type="title"/>
          </p:nvPr>
        </p:nvSpPr>
        <p:spPr>
          <a:xfrm>
            <a:off x="729450" y="1425225"/>
            <a:ext cx="7688700" cy="5352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zh-CN" sz="3600">
                <a:solidFill>
                  <a:srgbClr val="000000"/>
                </a:solidFill>
                <a:latin typeface="Helvetica Neue"/>
                <a:ea typeface="Helvetica Neue"/>
                <a:cs typeface="Helvetica Neue"/>
                <a:sym typeface="Helvetica Neue"/>
              </a:rPr>
              <a:t>What worked?</a:t>
            </a:r>
            <a:endParaRPr sz="3600">
              <a:latin typeface="Helvetica Neue"/>
              <a:ea typeface="Helvetica Neue"/>
              <a:cs typeface="Helvetica Neue"/>
              <a:sym typeface="Helvetica Neue"/>
            </a:endParaRPr>
          </a:p>
        </p:txBody>
      </p:sp>
      <p:sp>
        <p:nvSpPr>
          <p:cNvPr id="231" name="Google Shape;231;p3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Font typeface="Helvetica Neue"/>
              <a:buChar char="●"/>
            </a:pPr>
            <a:r>
              <a:rPr lang="zh-CN">
                <a:latin typeface="Helvetica Neue"/>
                <a:ea typeface="Helvetica Neue"/>
                <a:cs typeface="Helvetica Neue"/>
                <a:sym typeface="Helvetica Neue"/>
              </a:rPr>
              <a:t>Found the location of each coconut tree in training picture</a:t>
            </a:r>
            <a:endParaRPr>
              <a:latin typeface="Helvetica Neue"/>
              <a:ea typeface="Helvetica Neue"/>
              <a:cs typeface="Helvetica Neue"/>
              <a:sym typeface="Helvetica Neue"/>
            </a:endParaRPr>
          </a:p>
          <a:p>
            <a:pPr indent="-311150" lvl="0" marL="457200" rtl="0" algn="l">
              <a:spcBef>
                <a:spcPts val="0"/>
              </a:spcBef>
              <a:spcAft>
                <a:spcPts val="0"/>
              </a:spcAft>
              <a:buSzPts val="1300"/>
              <a:buFont typeface="Helvetica Neue"/>
              <a:buChar char="●"/>
            </a:pPr>
            <a:r>
              <a:rPr lang="zh-CN">
                <a:latin typeface="Helvetica Neue"/>
                <a:ea typeface="Helvetica Neue"/>
                <a:cs typeface="Helvetica Neue"/>
                <a:sym typeface="Helvetica Neue"/>
              </a:rPr>
              <a:t>Pre-processed each training coconut tree</a:t>
            </a:r>
            <a:endParaRPr>
              <a:latin typeface="Helvetica Neue"/>
              <a:ea typeface="Helvetica Neue"/>
              <a:cs typeface="Helvetica Neue"/>
              <a:sym typeface="Helvetica Neue"/>
            </a:endParaRPr>
          </a:p>
          <a:p>
            <a:pPr indent="-311150" lvl="0" marL="457200" rtl="0" algn="l">
              <a:spcBef>
                <a:spcPts val="0"/>
              </a:spcBef>
              <a:spcAft>
                <a:spcPts val="0"/>
              </a:spcAft>
              <a:buSzPts val="1300"/>
              <a:buFont typeface="Helvetica Neue"/>
              <a:buChar char="●"/>
            </a:pPr>
            <a:r>
              <a:rPr lang="zh-CN">
                <a:latin typeface="Helvetica Neue"/>
                <a:ea typeface="Helvetica Neue"/>
                <a:cs typeface="Helvetica Neue"/>
                <a:sym typeface="Helvetica Neue"/>
              </a:rPr>
              <a:t>Down-sampled the coconut tree</a:t>
            </a:r>
            <a:endParaRPr>
              <a:latin typeface="Helvetica Neue"/>
              <a:ea typeface="Helvetica Neue"/>
              <a:cs typeface="Helvetica Neue"/>
              <a:sym typeface="Helvetica Neue"/>
            </a:endParaRPr>
          </a:p>
          <a:p>
            <a:pPr indent="-311150" lvl="0" marL="457200" rtl="0" algn="l">
              <a:spcBef>
                <a:spcPts val="0"/>
              </a:spcBef>
              <a:spcAft>
                <a:spcPts val="0"/>
              </a:spcAft>
              <a:buSzPts val="1300"/>
              <a:buFont typeface="Helvetica Neue"/>
              <a:buChar char="●"/>
            </a:pPr>
            <a:r>
              <a:rPr lang="zh-CN">
                <a:latin typeface="Helvetica Neue"/>
                <a:ea typeface="Helvetica Neue"/>
                <a:cs typeface="Helvetica Neue"/>
                <a:sym typeface="Helvetica Neue"/>
              </a:rPr>
              <a:t>Fitted a model to classify the coconut tree</a:t>
            </a:r>
            <a:endParaRPr>
              <a:latin typeface="Helvetica Neue"/>
              <a:ea typeface="Helvetica Neue"/>
              <a:cs typeface="Helvetica Neue"/>
              <a:sym typeface="Helvetica Neue"/>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5" name="Shape 235"/>
        <p:cNvGrpSpPr/>
        <p:nvPr/>
      </p:nvGrpSpPr>
      <p:grpSpPr>
        <a:xfrm>
          <a:off x="0" y="0"/>
          <a:ext cx="0" cy="0"/>
          <a:chOff x="0" y="0"/>
          <a:chExt cx="0" cy="0"/>
        </a:xfrm>
      </p:grpSpPr>
      <p:sp>
        <p:nvSpPr>
          <p:cNvPr id="236" name="Google Shape;236;p36"/>
          <p:cNvSpPr txBox="1"/>
          <p:nvPr>
            <p:ph type="title"/>
          </p:nvPr>
        </p:nvSpPr>
        <p:spPr>
          <a:xfrm>
            <a:off x="727650" y="12514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latin typeface="Helvetica Neue"/>
                <a:ea typeface="Helvetica Neue"/>
                <a:cs typeface="Helvetica Neue"/>
                <a:sym typeface="Helvetica Neue"/>
              </a:rPr>
              <a:t>Challenges</a:t>
            </a:r>
            <a:endParaRPr>
              <a:latin typeface="Helvetica Neue"/>
              <a:ea typeface="Helvetica Neue"/>
              <a:cs typeface="Helvetica Neue"/>
              <a:sym typeface="Helvetica Neue"/>
            </a:endParaRPr>
          </a:p>
        </p:txBody>
      </p:sp>
      <p:sp>
        <p:nvSpPr>
          <p:cNvPr id="237" name="Google Shape;237;p3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Font typeface="Helvetica Neue"/>
              <a:buChar char="●"/>
            </a:pPr>
            <a:r>
              <a:rPr lang="zh-CN">
                <a:latin typeface="Helvetica Neue"/>
                <a:ea typeface="Helvetica Neue"/>
                <a:cs typeface="Helvetica Neue"/>
                <a:sym typeface="Helvetica Neue"/>
              </a:rPr>
              <a:t>Data pre-processing(extracting trees,  transforming to arrays) is really hard.</a:t>
            </a:r>
            <a:endParaRPr>
              <a:latin typeface="Helvetica Neue"/>
              <a:ea typeface="Helvetica Neue"/>
              <a:cs typeface="Helvetica Neue"/>
              <a:sym typeface="Helvetica Neue"/>
            </a:endParaRPr>
          </a:p>
          <a:p>
            <a:pPr indent="-311150" lvl="0" marL="457200" rtl="0" algn="l">
              <a:spcBef>
                <a:spcPts val="0"/>
              </a:spcBef>
              <a:spcAft>
                <a:spcPts val="0"/>
              </a:spcAft>
              <a:buSzPts val="1300"/>
              <a:buFont typeface="Helvetica Neue"/>
              <a:buChar char="●"/>
            </a:pPr>
            <a:r>
              <a:rPr lang="zh-CN">
                <a:latin typeface="Helvetica Neue"/>
                <a:ea typeface="Helvetica Neue"/>
                <a:cs typeface="Helvetica Neue"/>
                <a:sym typeface="Helvetica Neue"/>
              </a:rPr>
              <a:t>Too many features and pictures need to be trained(101*100*3*6000)</a:t>
            </a:r>
            <a:endParaRPr>
              <a:latin typeface="Helvetica Neue"/>
              <a:ea typeface="Helvetica Neue"/>
              <a:cs typeface="Helvetica Neue"/>
              <a:sym typeface="Helvetica Neue"/>
            </a:endParaRPr>
          </a:p>
          <a:p>
            <a:pPr indent="-311150" lvl="0" marL="457200" rtl="0" algn="l">
              <a:spcBef>
                <a:spcPts val="0"/>
              </a:spcBef>
              <a:spcAft>
                <a:spcPts val="0"/>
              </a:spcAft>
              <a:buSzPts val="1300"/>
              <a:buFont typeface="Helvetica Neue"/>
              <a:buChar char="●"/>
            </a:pPr>
            <a:r>
              <a:rPr lang="zh-CN">
                <a:latin typeface="Helvetica Neue"/>
                <a:ea typeface="Helvetica Neue"/>
                <a:cs typeface="Helvetica Neue"/>
                <a:sym typeface="Helvetica Neue"/>
              </a:rPr>
              <a:t>Spark version not updated (SVM, PCA)</a:t>
            </a:r>
            <a:endParaRPr>
              <a:latin typeface="Helvetica Neue"/>
              <a:ea typeface="Helvetica Neue"/>
              <a:cs typeface="Helvetica Neue"/>
              <a:sym typeface="Helvetica Neue"/>
            </a:endParaRPr>
          </a:p>
          <a:p>
            <a:pPr indent="0" lvl="0" marL="0" rtl="0" algn="l">
              <a:spcBef>
                <a:spcPts val="1600"/>
              </a:spcBef>
              <a:spcAft>
                <a:spcPts val="160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1" name="Shape 241"/>
        <p:cNvGrpSpPr/>
        <p:nvPr/>
      </p:nvGrpSpPr>
      <p:grpSpPr>
        <a:xfrm>
          <a:off x="0" y="0"/>
          <a:ext cx="0" cy="0"/>
          <a:chOff x="0" y="0"/>
          <a:chExt cx="0" cy="0"/>
        </a:xfrm>
      </p:grpSpPr>
      <p:sp>
        <p:nvSpPr>
          <p:cNvPr id="242" name="Google Shape;242;p37"/>
          <p:cNvSpPr txBox="1"/>
          <p:nvPr>
            <p:ph type="title"/>
          </p:nvPr>
        </p:nvSpPr>
        <p:spPr>
          <a:xfrm>
            <a:off x="727650" y="12994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sz="3600">
                <a:latin typeface="Helvetica Neue"/>
                <a:ea typeface="Helvetica Neue"/>
                <a:cs typeface="Helvetica Neue"/>
                <a:sym typeface="Helvetica Neue"/>
              </a:rPr>
              <a:t>What’s next?</a:t>
            </a:r>
            <a:endParaRPr sz="3600">
              <a:latin typeface="Helvetica Neue"/>
              <a:ea typeface="Helvetica Neue"/>
              <a:cs typeface="Helvetica Neue"/>
              <a:sym typeface="Helvetica Neue"/>
            </a:endParaRPr>
          </a:p>
        </p:txBody>
      </p:sp>
      <p:sp>
        <p:nvSpPr>
          <p:cNvPr id="243" name="Google Shape;243;p37"/>
          <p:cNvSpPr txBox="1"/>
          <p:nvPr>
            <p:ph idx="1" type="body"/>
          </p:nvPr>
        </p:nvSpPr>
        <p:spPr>
          <a:xfrm>
            <a:off x="871550" y="2231750"/>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Clr>
                <a:srgbClr val="000000"/>
              </a:buClr>
              <a:buSzPts val="1300"/>
              <a:buFont typeface="Helvetica Neue"/>
              <a:buChar char="●"/>
            </a:pPr>
            <a:r>
              <a:rPr lang="zh-CN">
                <a:solidFill>
                  <a:srgbClr val="000000"/>
                </a:solidFill>
                <a:latin typeface="Helvetica Neue"/>
                <a:ea typeface="Helvetica Neue"/>
                <a:cs typeface="Helvetica Neue"/>
                <a:sym typeface="Helvetica Neue"/>
              </a:rPr>
              <a:t>Find a way to implement PCA to reduce features dimensions. </a:t>
            </a:r>
            <a:endParaRPr>
              <a:solidFill>
                <a:srgbClr val="000000"/>
              </a:solidFill>
              <a:latin typeface="Helvetica Neue"/>
              <a:ea typeface="Helvetica Neue"/>
              <a:cs typeface="Helvetica Neue"/>
              <a:sym typeface="Helvetica Neue"/>
            </a:endParaRPr>
          </a:p>
          <a:p>
            <a:pPr indent="-311150" lvl="0" marL="457200" rtl="0" algn="l">
              <a:spcBef>
                <a:spcPts val="0"/>
              </a:spcBef>
              <a:spcAft>
                <a:spcPts val="0"/>
              </a:spcAft>
              <a:buClr>
                <a:srgbClr val="000000"/>
              </a:buClr>
              <a:buSzPts val="1300"/>
              <a:buFont typeface="Helvetica Neue"/>
              <a:buChar char="●"/>
            </a:pPr>
            <a:r>
              <a:rPr lang="zh-CN">
                <a:solidFill>
                  <a:srgbClr val="000000"/>
                </a:solidFill>
                <a:latin typeface="Helvetica Neue"/>
                <a:ea typeface="Helvetica Neue"/>
                <a:cs typeface="Helvetica Neue"/>
                <a:sym typeface="Helvetica Neue"/>
              </a:rPr>
              <a:t>Fit one or two more models for the classification. </a:t>
            </a:r>
            <a:endParaRPr>
              <a:solidFill>
                <a:srgbClr val="000000"/>
              </a:solidFill>
              <a:latin typeface="Helvetica Neue"/>
              <a:ea typeface="Helvetica Neue"/>
              <a:cs typeface="Helvetica Neue"/>
              <a:sym typeface="Helvetica Neue"/>
            </a:endParaRPr>
          </a:p>
          <a:p>
            <a:pPr indent="-311150" lvl="0" marL="457200" rtl="0" algn="l">
              <a:spcBef>
                <a:spcPts val="0"/>
              </a:spcBef>
              <a:spcAft>
                <a:spcPts val="0"/>
              </a:spcAft>
              <a:buClr>
                <a:srgbClr val="000000"/>
              </a:buClr>
              <a:buSzPts val="1300"/>
              <a:buFont typeface="Helvetica Neue"/>
              <a:buChar char="●"/>
            </a:pPr>
            <a:r>
              <a:rPr lang="zh-CN">
                <a:solidFill>
                  <a:srgbClr val="000000"/>
                </a:solidFill>
                <a:latin typeface="Helvetica Neue"/>
                <a:ea typeface="Helvetica Neue"/>
                <a:cs typeface="Helvetica Neue"/>
                <a:sym typeface="Helvetica Neue"/>
              </a:rPr>
              <a:t>Fit a model to find the counts of coconut trees and other trees. </a:t>
            </a:r>
            <a:endParaRPr>
              <a:solidFill>
                <a:srgbClr val="000000"/>
              </a:solidFill>
              <a:latin typeface="Helvetica Neue"/>
              <a:ea typeface="Helvetica Neue"/>
              <a:cs typeface="Helvetica Neue"/>
              <a:sym typeface="Helvetica Neue"/>
            </a:endParaRPr>
          </a:p>
          <a:p>
            <a:pPr indent="0" lvl="0" marL="0" rtl="0" algn="l">
              <a:spcBef>
                <a:spcPts val="1600"/>
              </a:spcBef>
              <a:spcAft>
                <a:spcPts val="1600"/>
              </a:spcAft>
              <a:buNone/>
            </a:pPr>
            <a:r>
              <a:t/>
            </a:r>
            <a:endParaRPr>
              <a:solidFill>
                <a:srgbClr val="000000"/>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7" name="Shape 247"/>
        <p:cNvGrpSpPr/>
        <p:nvPr/>
      </p:nvGrpSpPr>
      <p:grpSpPr>
        <a:xfrm>
          <a:off x="0" y="0"/>
          <a:ext cx="0" cy="0"/>
          <a:chOff x="0" y="0"/>
          <a:chExt cx="0" cy="0"/>
        </a:xfrm>
      </p:grpSpPr>
      <p:sp>
        <p:nvSpPr>
          <p:cNvPr id="248" name="Google Shape;248;p3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3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 name="Shape 96"/>
        <p:cNvGrpSpPr/>
        <p:nvPr/>
      </p:nvGrpSpPr>
      <p:grpSpPr>
        <a:xfrm>
          <a:off x="0" y="0"/>
          <a:ext cx="0" cy="0"/>
          <a:chOff x="0" y="0"/>
          <a:chExt cx="0" cy="0"/>
        </a:xfrm>
      </p:grpSpPr>
      <p:sp>
        <p:nvSpPr>
          <p:cNvPr id="97" name="Google Shape;97;p15"/>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latin typeface="Helvetica Neue"/>
                <a:ea typeface="Helvetica Neue"/>
                <a:cs typeface="Helvetica Neue"/>
                <a:sym typeface="Helvetica Neue"/>
              </a:rPr>
              <a:t>Research Question</a:t>
            </a:r>
            <a:endParaRPr>
              <a:latin typeface="Helvetica Neue"/>
              <a:ea typeface="Helvetica Neue"/>
              <a:cs typeface="Helvetica Neue"/>
              <a:sym typeface="Helvetica Neue"/>
            </a:endParaRPr>
          </a:p>
        </p:txBody>
      </p:sp>
      <p:sp>
        <p:nvSpPr>
          <p:cNvPr id="98" name="Google Shape;98;p15"/>
          <p:cNvSpPr txBox="1"/>
          <p:nvPr>
            <p:ph idx="4294967295" type="body"/>
          </p:nvPr>
        </p:nvSpPr>
        <p:spPr>
          <a:xfrm>
            <a:off x="729450" y="1721250"/>
            <a:ext cx="7983000" cy="954300"/>
          </a:xfrm>
          <a:prstGeom prst="rect">
            <a:avLst/>
          </a:prstGeom>
        </p:spPr>
        <p:txBody>
          <a:bodyPr anchorCtr="0" anchor="t" bIns="91425" lIns="91425" spcFirstLastPara="1" rIns="91425" wrap="square" tIns="91425">
            <a:noAutofit/>
          </a:bodyPr>
          <a:lstStyle/>
          <a:p>
            <a:pPr indent="0" lvl="0" marL="0" rtl="0" algn="l">
              <a:spcBef>
                <a:spcPts val="1000"/>
              </a:spcBef>
              <a:spcAft>
                <a:spcPts val="0"/>
              </a:spcAft>
              <a:buNone/>
            </a:pPr>
            <a:r>
              <a:rPr lang="zh-CN" sz="1800">
                <a:solidFill>
                  <a:srgbClr val="000000"/>
                </a:solidFill>
                <a:latin typeface="Helvetica Neue"/>
                <a:ea typeface="Helvetica Neue"/>
                <a:cs typeface="Helvetica Neue"/>
                <a:sym typeface="Helvetica Neue"/>
              </a:rPr>
              <a:t>The World Bank wants to find a way to quantify important resources in third world countries in case of emergencies.</a:t>
            </a:r>
            <a:endParaRPr sz="1800">
              <a:solidFill>
                <a:srgbClr val="000000"/>
              </a:solidFill>
              <a:latin typeface="Trebuchet MS"/>
              <a:ea typeface="Trebuchet MS"/>
              <a:cs typeface="Trebuchet MS"/>
              <a:sym typeface="Trebuchet MS"/>
            </a:endParaRPr>
          </a:p>
        </p:txBody>
      </p:sp>
      <p:sp>
        <p:nvSpPr>
          <p:cNvPr id="99" name="Google Shape;99;p15"/>
          <p:cNvSpPr txBox="1"/>
          <p:nvPr/>
        </p:nvSpPr>
        <p:spPr>
          <a:xfrm>
            <a:off x="5477550" y="3891625"/>
            <a:ext cx="2940300" cy="772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zh-CN" sz="1000">
                <a:solidFill>
                  <a:srgbClr val="999999"/>
                </a:solidFill>
                <a:latin typeface="Helvetica Neue"/>
                <a:ea typeface="Helvetica Neue"/>
                <a:cs typeface="Helvetica Neue"/>
                <a:sym typeface="Helvetica Neue"/>
              </a:rPr>
              <a:t>-World Bank</a:t>
            </a:r>
            <a:endParaRPr sz="1000">
              <a:solidFill>
                <a:srgbClr val="999999"/>
              </a:solidFill>
              <a:latin typeface="Helvetica Neue"/>
              <a:ea typeface="Helvetica Neue"/>
              <a:cs typeface="Helvetica Neue"/>
              <a:sym typeface="Helvetica Neue"/>
            </a:endParaRPr>
          </a:p>
        </p:txBody>
      </p:sp>
      <p:sp>
        <p:nvSpPr>
          <p:cNvPr id="100" name="Google Shape;100;p15"/>
          <p:cNvSpPr txBox="1"/>
          <p:nvPr/>
        </p:nvSpPr>
        <p:spPr>
          <a:xfrm>
            <a:off x="844050" y="2675550"/>
            <a:ext cx="7573800" cy="1437900"/>
          </a:xfrm>
          <a:prstGeom prst="rect">
            <a:avLst/>
          </a:prstGeom>
          <a:noFill/>
          <a:ln>
            <a:noFill/>
          </a:ln>
        </p:spPr>
        <p:txBody>
          <a:bodyPr anchorCtr="0" anchor="t" bIns="91425" lIns="91425" spcFirstLastPara="1" rIns="91425" wrap="square" tIns="91425">
            <a:noAutofit/>
          </a:bodyPr>
          <a:lstStyle/>
          <a:p>
            <a:pPr indent="457200" lvl="0" marL="0" rtl="0" algn="ctr">
              <a:lnSpc>
                <a:spcPct val="137000"/>
              </a:lnSpc>
              <a:spcBef>
                <a:spcPts val="0"/>
              </a:spcBef>
              <a:spcAft>
                <a:spcPts val="0"/>
              </a:spcAft>
              <a:buNone/>
            </a:pPr>
            <a:r>
              <a:rPr lang="zh-CN" sz="1000">
                <a:solidFill>
                  <a:srgbClr val="999999"/>
                </a:solidFill>
                <a:latin typeface="Helvetica Neue"/>
                <a:ea typeface="Helvetica Neue"/>
                <a:cs typeface="Helvetica Neue"/>
                <a:sym typeface="Helvetica Neue"/>
              </a:rPr>
              <a:t>“Being able to quantify the number of trees that serve as an important source of livelihood for local communities is essential. These trees and their locations can then be compared before and after major disasters to better understand just how much local agriculture and hence food security has been affected. This can directly inform and accelerate subsequent relief efforts. The focus on roads is also meant to help identify the impact of natural disasters on local transportation infrastructure and to inform how best to distribute aid across affected areas.”</a:t>
            </a:r>
            <a:endParaRPr sz="1000">
              <a:solidFill>
                <a:srgbClr val="999999"/>
              </a:solidFill>
              <a:latin typeface="Helvetica Neue"/>
              <a:ea typeface="Helvetica Neue"/>
              <a:cs typeface="Helvetica Neue"/>
              <a:sym typeface="Helvetica Neue"/>
            </a:endParaRPr>
          </a:p>
          <a:p>
            <a:pPr indent="0" lvl="0" marL="0" rtl="0" algn="l">
              <a:lnSpc>
                <a:spcPct val="115000"/>
              </a:lnSpc>
              <a:spcBef>
                <a:spcPts val="0"/>
              </a:spcBef>
              <a:spcAft>
                <a:spcPts val="0"/>
              </a:spcAft>
              <a:buNone/>
            </a:pPr>
            <a:r>
              <a:t/>
            </a:r>
            <a:endParaRPr sz="1000">
              <a:solidFill>
                <a:srgbClr val="999999"/>
              </a:solidFill>
              <a:latin typeface="Trebuchet MS"/>
              <a:ea typeface="Trebuchet MS"/>
              <a:cs typeface="Trebuchet MS"/>
              <a:sym typeface="Trebuchet MS"/>
            </a:endParaRPr>
          </a:p>
          <a:p>
            <a:pPr indent="0" lvl="0" marL="0" rtl="0" algn="l">
              <a:spcBef>
                <a:spcPts val="1600"/>
              </a:spcBef>
              <a:spcAft>
                <a:spcPts val="0"/>
              </a:spcAft>
              <a:buNone/>
            </a:pPr>
            <a:r>
              <a:t/>
            </a:r>
            <a:endParaRPr sz="1000">
              <a:solidFill>
                <a:srgbClr val="999999"/>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 name="Shape 104"/>
        <p:cNvGrpSpPr/>
        <p:nvPr/>
      </p:nvGrpSpPr>
      <p:grpSpPr>
        <a:xfrm>
          <a:off x="0" y="0"/>
          <a:ext cx="0" cy="0"/>
          <a:chOff x="0" y="0"/>
          <a:chExt cx="0" cy="0"/>
        </a:xfrm>
      </p:grpSpPr>
      <p:sp>
        <p:nvSpPr>
          <p:cNvPr id="105" name="Google Shape;105;p16"/>
          <p:cNvSpPr txBox="1"/>
          <p:nvPr>
            <p:ph type="title"/>
          </p:nvPr>
        </p:nvSpPr>
        <p:spPr>
          <a:xfrm>
            <a:off x="727800" y="1318650"/>
            <a:ext cx="7688400" cy="325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latin typeface="Helvetica Neue"/>
                <a:ea typeface="Helvetica Neue"/>
                <a:cs typeface="Helvetica Neue"/>
                <a:sym typeface="Helvetica Neue"/>
              </a:rPr>
              <a:t>Our goal is to be able to identify, count, and classify trees (coconut, banana, papaya or mango)  for any given aerial image.</a:t>
            </a:r>
            <a:endParaRPr>
              <a:latin typeface="Helvetica Neue"/>
              <a:ea typeface="Helvetica Neue"/>
              <a:cs typeface="Helvetica Neue"/>
              <a:sym typeface="Helvetica Neue"/>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 name="Shape 109"/>
        <p:cNvGrpSpPr/>
        <p:nvPr/>
      </p:nvGrpSpPr>
      <p:grpSpPr>
        <a:xfrm>
          <a:off x="0" y="0"/>
          <a:ext cx="0" cy="0"/>
          <a:chOff x="0" y="0"/>
          <a:chExt cx="0" cy="0"/>
        </a:xfrm>
      </p:grpSpPr>
      <p:sp>
        <p:nvSpPr>
          <p:cNvPr id="110" name="Google Shape;110;p17"/>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Data</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 name="Shape 114"/>
        <p:cNvGrpSpPr/>
        <p:nvPr/>
      </p:nvGrpSpPr>
      <p:grpSpPr>
        <a:xfrm>
          <a:off x="0" y="0"/>
          <a:ext cx="0" cy="0"/>
          <a:chOff x="0" y="0"/>
          <a:chExt cx="0" cy="0"/>
        </a:xfrm>
      </p:grpSpPr>
      <p:sp>
        <p:nvSpPr>
          <p:cNvPr id="115" name="Google Shape;115;p18"/>
          <p:cNvSpPr txBox="1"/>
          <p:nvPr>
            <p:ph idx="4294967295" type="title"/>
          </p:nvPr>
        </p:nvSpPr>
        <p:spPr>
          <a:xfrm>
            <a:off x="1008075" y="602450"/>
            <a:ext cx="1899300" cy="741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zh-CN" sz="3000">
                <a:latin typeface="Helvetica Neue"/>
                <a:ea typeface="Helvetica Neue"/>
                <a:cs typeface="Helvetica Neue"/>
                <a:sym typeface="Helvetica Neue"/>
              </a:rPr>
              <a:t>The Data</a:t>
            </a:r>
            <a:endParaRPr sz="1000">
              <a:latin typeface="Helvetica Neue"/>
              <a:ea typeface="Helvetica Neue"/>
              <a:cs typeface="Helvetica Neue"/>
              <a:sym typeface="Helvetica Neue"/>
            </a:endParaRPr>
          </a:p>
        </p:txBody>
      </p:sp>
      <p:sp>
        <p:nvSpPr>
          <p:cNvPr id="116" name="Google Shape;116;p18"/>
          <p:cNvSpPr txBox="1"/>
          <p:nvPr>
            <p:ph idx="1" type="body"/>
          </p:nvPr>
        </p:nvSpPr>
        <p:spPr>
          <a:xfrm>
            <a:off x="3787825" y="4186551"/>
            <a:ext cx="7697400" cy="460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zh-CN" sz="1800">
                <a:latin typeface="Helvetica Neue"/>
                <a:ea typeface="Helvetica Neue"/>
                <a:cs typeface="Helvetica Neue"/>
                <a:sym typeface="Helvetica Neue"/>
              </a:rPr>
              <a:t>80km</a:t>
            </a:r>
            <a:r>
              <a:rPr baseline="30000" lang="zh-CN" sz="1800">
                <a:latin typeface="Helvetica Neue"/>
                <a:ea typeface="Helvetica Neue"/>
                <a:cs typeface="Helvetica Neue"/>
                <a:sym typeface="Helvetica Neue"/>
              </a:rPr>
              <a:t>2</a:t>
            </a:r>
            <a:r>
              <a:rPr lang="zh-CN" sz="1800">
                <a:latin typeface="Helvetica Neue"/>
                <a:ea typeface="Helvetica Neue"/>
                <a:cs typeface="Helvetica Neue"/>
                <a:sym typeface="Helvetica Neue"/>
              </a:rPr>
              <a:t> of high resolution (8 cm) aerial imagery </a:t>
            </a:r>
            <a:endParaRPr sz="1800">
              <a:latin typeface="Helvetica Neue"/>
              <a:ea typeface="Helvetica Neue"/>
              <a:cs typeface="Helvetica Neue"/>
              <a:sym typeface="Helvetica Neue"/>
            </a:endParaRPr>
          </a:p>
        </p:txBody>
      </p:sp>
      <p:pic>
        <p:nvPicPr>
          <p:cNvPr id="117" name="Google Shape;117;p18"/>
          <p:cNvPicPr preferRelativeResize="0"/>
          <p:nvPr/>
        </p:nvPicPr>
        <p:blipFill>
          <a:blip r:embed="rId3">
            <a:alphaModFix/>
          </a:blip>
          <a:stretch>
            <a:fillRect/>
          </a:stretch>
        </p:blipFill>
        <p:spPr>
          <a:xfrm rot="5400000">
            <a:off x="4544222" y="-386300"/>
            <a:ext cx="3630706" cy="5143500"/>
          </a:xfrm>
          <a:prstGeom prst="rect">
            <a:avLst/>
          </a:prstGeom>
          <a:noFill/>
          <a:ln cap="flat" cmpd="sng" w="19050">
            <a:solidFill>
              <a:schemeClr val="dk2"/>
            </a:solidFill>
            <a:prstDash val="solid"/>
            <a:round/>
            <a:headEnd len="sm" w="sm" type="none"/>
            <a:tailEnd len="sm" w="sm" type="none"/>
          </a:ln>
        </p:spPr>
      </p:pic>
      <p:sp>
        <p:nvSpPr>
          <p:cNvPr id="118" name="Google Shape;118;p18"/>
          <p:cNvSpPr txBox="1"/>
          <p:nvPr>
            <p:ph idx="4294967295" type="title"/>
          </p:nvPr>
        </p:nvSpPr>
        <p:spPr>
          <a:xfrm>
            <a:off x="307275" y="1344050"/>
            <a:ext cx="3300900" cy="2261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sz="1000">
                <a:latin typeface="Helvetica Neue"/>
                <a:ea typeface="Helvetica Neue"/>
                <a:cs typeface="Helvetica Neue"/>
                <a:sym typeface="Helvetica Neue"/>
              </a:rPr>
              <a:t>The imagery, courtesy of World Bank UAVs, were collected in October and comprise of four Areas of Interest (AOIs) in the country of Tonga. The spatial resolution of the optical imagery is 8cm.  In general, the AOIs cover a combination of rural and urban areas. We use one stitched AOI (in this case covering the Kolovai village and surrounding regions). </a:t>
            </a:r>
            <a:endParaRPr sz="1000">
              <a:latin typeface="Helvetica Neue"/>
              <a:ea typeface="Helvetica Neue"/>
              <a:cs typeface="Helvetica Neue"/>
              <a:sym typeface="Helvetica Neue"/>
            </a:endParaRPr>
          </a:p>
          <a:p>
            <a:pPr indent="0" lvl="0" marL="0" rtl="0" algn="l">
              <a:spcBef>
                <a:spcPts val="0"/>
              </a:spcBef>
              <a:spcAft>
                <a:spcPts val="0"/>
              </a:spcAft>
              <a:buNone/>
            </a:pPr>
            <a:r>
              <a:t/>
            </a:r>
            <a:endParaRPr sz="1000">
              <a:latin typeface="Helvetica Neue"/>
              <a:ea typeface="Helvetica Neue"/>
              <a:cs typeface="Helvetica Neue"/>
              <a:sym typeface="Helvetica Neue"/>
            </a:endParaRPr>
          </a:p>
          <a:p>
            <a:pPr indent="0" lvl="0" marL="0" rtl="0" algn="l">
              <a:spcBef>
                <a:spcPts val="0"/>
              </a:spcBef>
              <a:spcAft>
                <a:spcPts val="0"/>
              </a:spcAft>
              <a:buNone/>
            </a:pPr>
            <a:r>
              <a:rPr lang="zh-CN" sz="1000">
                <a:latin typeface="Helvetica Neue"/>
                <a:ea typeface="Helvetica Neue"/>
                <a:cs typeface="Helvetica Neue"/>
                <a:sym typeface="Helvetica Neue"/>
              </a:rPr>
              <a:t>Training data for relevant features of interest have been developed by the Humanitarian OpenStreetMap community, in the form of shapefiles. </a:t>
            </a:r>
            <a:endParaRPr sz="1000">
              <a:latin typeface="Helvetica Neue"/>
              <a:ea typeface="Helvetica Neue"/>
              <a:cs typeface="Helvetica Neue"/>
              <a:sym typeface="Helvetica Neue"/>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2" name="Shape 122"/>
        <p:cNvGrpSpPr/>
        <p:nvPr/>
      </p:nvGrpSpPr>
      <p:grpSpPr>
        <a:xfrm>
          <a:off x="0" y="0"/>
          <a:ext cx="0" cy="0"/>
          <a:chOff x="0" y="0"/>
          <a:chExt cx="0" cy="0"/>
        </a:xfrm>
      </p:grpSpPr>
      <p:sp>
        <p:nvSpPr>
          <p:cNvPr id="123" name="Google Shape;123;p19"/>
          <p:cNvSpPr txBox="1"/>
          <p:nvPr>
            <p:ph type="title"/>
          </p:nvPr>
        </p:nvSpPr>
        <p:spPr>
          <a:xfrm>
            <a:off x="6379600" y="1979300"/>
            <a:ext cx="2481600" cy="99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Magnified 8x</a:t>
            </a:r>
            <a:endParaRPr/>
          </a:p>
          <a:p>
            <a:pPr indent="0" lvl="0" marL="0" rtl="0" algn="l">
              <a:spcBef>
                <a:spcPts val="0"/>
              </a:spcBef>
              <a:spcAft>
                <a:spcPts val="0"/>
              </a:spcAft>
              <a:buNone/>
            </a:pPr>
            <a:r>
              <a:t/>
            </a:r>
            <a:endParaRPr sz="1000"/>
          </a:p>
          <a:p>
            <a:pPr indent="0" lvl="0" marL="0" rtl="0" algn="l">
              <a:spcBef>
                <a:spcPts val="0"/>
              </a:spcBef>
              <a:spcAft>
                <a:spcPts val="0"/>
              </a:spcAft>
              <a:buNone/>
            </a:pPr>
            <a:r>
              <a:rPr lang="zh-CN" sz="1000"/>
              <a:t>This is a very high resolution photo.</a:t>
            </a:r>
            <a:endParaRPr sz="1000"/>
          </a:p>
          <a:p>
            <a:pPr indent="0" lvl="0" marL="0" rtl="0" algn="l">
              <a:spcBef>
                <a:spcPts val="0"/>
              </a:spcBef>
              <a:spcAft>
                <a:spcPts val="0"/>
              </a:spcAft>
              <a:buNone/>
            </a:pPr>
            <a:r>
              <a:t/>
            </a:r>
            <a:endParaRPr sz="1800"/>
          </a:p>
        </p:txBody>
      </p:sp>
      <p:pic>
        <p:nvPicPr>
          <p:cNvPr id="124" name="Google Shape;124;p19"/>
          <p:cNvPicPr preferRelativeResize="0"/>
          <p:nvPr/>
        </p:nvPicPr>
        <p:blipFill>
          <a:blip r:embed="rId3">
            <a:alphaModFix/>
          </a:blip>
          <a:stretch>
            <a:fillRect/>
          </a:stretch>
        </p:blipFill>
        <p:spPr>
          <a:xfrm>
            <a:off x="282923" y="870538"/>
            <a:ext cx="5921401" cy="3817326"/>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8" name="Shape 128"/>
        <p:cNvGrpSpPr/>
        <p:nvPr/>
      </p:nvGrpSpPr>
      <p:grpSpPr>
        <a:xfrm>
          <a:off x="0" y="0"/>
          <a:ext cx="0" cy="0"/>
          <a:chOff x="0" y="0"/>
          <a:chExt cx="0" cy="0"/>
        </a:xfrm>
      </p:grpSpPr>
      <p:sp>
        <p:nvSpPr>
          <p:cNvPr id="129" name="Google Shape;129;p20"/>
          <p:cNvSpPr txBox="1"/>
          <p:nvPr>
            <p:ph type="title"/>
          </p:nvPr>
        </p:nvSpPr>
        <p:spPr>
          <a:xfrm>
            <a:off x="729450" y="1318650"/>
            <a:ext cx="3155100" cy="753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latin typeface="Helvetica Neue"/>
                <a:ea typeface="Helvetica Neue"/>
                <a:cs typeface="Helvetica Neue"/>
                <a:sym typeface="Helvetica Neue"/>
              </a:rPr>
              <a:t>Feature Extraction</a:t>
            </a:r>
            <a:endParaRPr>
              <a:latin typeface="Helvetica Neue"/>
              <a:ea typeface="Helvetica Neue"/>
              <a:cs typeface="Helvetica Neue"/>
              <a:sym typeface="Helvetica Neue"/>
            </a:endParaRPr>
          </a:p>
          <a:p>
            <a:pPr indent="0" lvl="0" marL="0" rtl="0" algn="l">
              <a:spcBef>
                <a:spcPts val="0"/>
              </a:spcBef>
              <a:spcAft>
                <a:spcPts val="0"/>
              </a:spcAft>
              <a:buNone/>
            </a:pPr>
            <a:r>
              <a:rPr lang="zh-CN" sz="1400">
                <a:latin typeface="Helvetica Neue"/>
                <a:ea typeface="Helvetica Neue"/>
                <a:cs typeface="Helvetica Neue"/>
                <a:sym typeface="Helvetica Neue"/>
              </a:rPr>
              <a:t>with PyQGIS and ArcMap</a:t>
            </a:r>
            <a:endParaRPr>
              <a:latin typeface="Helvetica Neue"/>
              <a:ea typeface="Helvetica Neue"/>
              <a:cs typeface="Helvetica Neue"/>
              <a:sym typeface="Helvetica Neue"/>
            </a:endParaRPr>
          </a:p>
        </p:txBody>
      </p:sp>
      <p:sp>
        <p:nvSpPr>
          <p:cNvPr id="130" name="Google Shape;130;p20"/>
          <p:cNvSpPr txBox="1"/>
          <p:nvPr>
            <p:ph idx="1" type="body"/>
          </p:nvPr>
        </p:nvSpPr>
        <p:spPr>
          <a:xfrm>
            <a:off x="729450" y="2164225"/>
            <a:ext cx="3155100" cy="156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solidFill>
                  <a:srgbClr val="000000"/>
                </a:solidFill>
                <a:latin typeface="Helvetica Neue"/>
                <a:ea typeface="Helvetica Neue"/>
                <a:cs typeface="Helvetica Neue"/>
                <a:sym typeface="Helvetica Neue"/>
              </a:rPr>
              <a:t>Using GIS software (ArcMap &amp; PyQGIS) and shapefiles we are able to find the location of each coconut tree.</a:t>
            </a:r>
            <a:endParaRPr>
              <a:solidFill>
                <a:srgbClr val="000000"/>
              </a:solidFill>
              <a:latin typeface="Helvetica Neue"/>
              <a:ea typeface="Helvetica Neue"/>
              <a:cs typeface="Helvetica Neue"/>
              <a:sym typeface="Helvetica Neue"/>
            </a:endParaRPr>
          </a:p>
          <a:p>
            <a:pPr indent="0" lvl="0" marL="0" rtl="0" algn="l">
              <a:spcBef>
                <a:spcPts val="1600"/>
              </a:spcBef>
              <a:spcAft>
                <a:spcPts val="1600"/>
              </a:spcAft>
              <a:buNone/>
            </a:pPr>
            <a:r>
              <a:rPr lang="zh-CN">
                <a:solidFill>
                  <a:srgbClr val="000000"/>
                </a:solidFill>
                <a:latin typeface="Helvetica Neue"/>
                <a:ea typeface="Helvetica Neue"/>
                <a:cs typeface="Helvetica Neue"/>
                <a:sym typeface="Helvetica Neue"/>
              </a:rPr>
              <a:t>We used several methods of visualizing these coordinates. </a:t>
            </a:r>
            <a:endParaRPr>
              <a:solidFill>
                <a:srgbClr val="000000"/>
              </a:solidFill>
              <a:latin typeface="Helvetica Neue"/>
              <a:ea typeface="Helvetica Neue"/>
              <a:cs typeface="Helvetica Neue"/>
              <a:sym typeface="Helvetica Neue"/>
            </a:endParaRPr>
          </a:p>
        </p:txBody>
      </p:sp>
      <p:pic>
        <p:nvPicPr>
          <p:cNvPr id="131" name="Google Shape;131;p20"/>
          <p:cNvPicPr preferRelativeResize="0"/>
          <p:nvPr/>
        </p:nvPicPr>
        <p:blipFill>
          <a:blip r:embed="rId3">
            <a:alphaModFix/>
          </a:blip>
          <a:stretch>
            <a:fillRect/>
          </a:stretch>
        </p:blipFill>
        <p:spPr>
          <a:xfrm>
            <a:off x="3951488" y="1111200"/>
            <a:ext cx="5076825" cy="3143250"/>
          </a:xfrm>
          <a:prstGeom prst="rect">
            <a:avLst/>
          </a:prstGeom>
          <a:noFill/>
          <a:ln>
            <a:noFill/>
          </a:ln>
        </p:spPr>
      </p:pic>
      <p:sp>
        <p:nvSpPr>
          <p:cNvPr id="132" name="Google Shape;132;p20"/>
          <p:cNvSpPr txBox="1"/>
          <p:nvPr/>
        </p:nvSpPr>
        <p:spPr>
          <a:xfrm>
            <a:off x="4321625" y="4254450"/>
            <a:ext cx="4706700" cy="458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zh-CN" sz="1300">
                <a:latin typeface="Helvetica Neue"/>
                <a:ea typeface="Helvetica Neue"/>
                <a:cs typeface="Helvetica Neue"/>
                <a:sym typeface="Helvetica Neue"/>
              </a:rPr>
              <a:t>The first attempt at visualization (using matplotlib)</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6" name="Shape 136"/>
        <p:cNvGrpSpPr/>
        <p:nvPr/>
      </p:nvGrpSpPr>
      <p:grpSpPr>
        <a:xfrm>
          <a:off x="0" y="0"/>
          <a:ext cx="0" cy="0"/>
          <a:chOff x="0" y="0"/>
          <a:chExt cx="0" cy="0"/>
        </a:xfrm>
      </p:grpSpPr>
      <p:sp>
        <p:nvSpPr>
          <p:cNvPr id="137" name="Google Shape;137;p21"/>
          <p:cNvSpPr txBox="1"/>
          <p:nvPr>
            <p:ph idx="4294967295" type="title"/>
          </p:nvPr>
        </p:nvSpPr>
        <p:spPr>
          <a:xfrm>
            <a:off x="727650" y="4447700"/>
            <a:ext cx="7688700" cy="53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zh-CN"/>
              <a:t>Plotting using ArcMap</a:t>
            </a:r>
            <a:endParaRPr/>
          </a:p>
        </p:txBody>
      </p:sp>
      <p:pic>
        <p:nvPicPr>
          <p:cNvPr id="138" name="Google Shape;138;p21"/>
          <p:cNvPicPr preferRelativeResize="0"/>
          <p:nvPr/>
        </p:nvPicPr>
        <p:blipFill>
          <a:blip r:embed="rId3">
            <a:alphaModFix/>
          </a:blip>
          <a:stretch>
            <a:fillRect/>
          </a:stretch>
        </p:blipFill>
        <p:spPr>
          <a:xfrm rot="5400000">
            <a:off x="2463775" y="-212950"/>
            <a:ext cx="3933949" cy="5477000"/>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